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37C_2FDD0B05.xml" ContentType="application/vnd.ms-powerpoint.comments+xml"/>
  <Override PartName="/ppt/comments/modernComment_376_95D80B2C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4"/>
    <p:sldMasterId id="2147483820" r:id="rId5"/>
    <p:sldMasterId id="2147483660" r:id="rId6"/>
  </p:sldMasterIdLst>
  <p:notesMasterIdLst>
    <p:notesMasterId r:id="rId29"/>
  </p:notesMasterIdLst>
  <p:sldIdLst>
    <p:sldId id="457" r:id="rId7"/>
    <p:sldId id="891" r:id="rId8"/>
    <p:sldId id="892" r:id="rId9"/>
    <p:sldId id="886" r:id="rId10"/>
    <p:sldId id="893" r:id="rId11"/>
    <p:sldId id="909" r:id="rId12"/>
    <p:sldId id="911" r:id="rId13"/>
    <p:sldId id="907" r:id="rId14"/>
    <p:sldId id="908" r:id="rId15"/>
    <p:sldId id="895" r:id="rId16"/>
    <p:sldId id="894" r:id="rId17"/>
    <p:sldId id="913" r:id="rId18"/>
    <p:sldId id="912" r:id="rId19"/>
    <p:sldId id="905" r:id="rId20"/>
    <p:sldId id="904" r:id="rId21"/>
    <p:sldId id="903" r:id="rId22"/>
    <p:sldId id="902" r:id="rId23"/>
    <p:sldId id="901" r:id="rId24"/>
    <p:sldId id="900" r:id="rId25"/>
    <p:sldId id="899" r:id="rId26"/>
    <p:sldId id="898" r:id="rId27"/>
    <p:sldId id="45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86AE75-447C-FCF7-D32B-590B6C5F04ED}" name="NEELANJANA, SAI" initials="NS" userId="S::sn2186@att.com::08399568-d4ae-4fbb-9132-3d700149e9c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DALLY, SASHA" initials="OS" lastIdx="3" clrIdx="0">
    <p:extLst>
      <p:ext uri="{19B8F6BF-5375-455C-9EA6-DF929625EA0E}">
        <p15:presenceInfo xmlns:p15="http://schemas.microsoft.com/office/powerpoint/2012/main" userId="S::so4770@att.com::1bf965d1-5012-4680-bb43-46a750402f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9744A-1939-B79E-D487-419B37A71AB3}" v="1" dt="2023-08-03T13:41:24.631"/>
    <p1510:client id="{2FBC98A2-ABA7-412E-B7BD-F88108261164}" v="33" vWet="35" dt="2023-08-03T14:34:22.078"/>
    <p1510:client id="{68C96916-8C2A-7FCE-0B1E-0371AF40A907}" v="266" dt="2023-08-07T18:34:50.164"/>
    <p1510:client id="{7DCB89CC-2161-5176-7DCB-8830633342A2}" v="3" dt="2023-08-03T14:19:11.684"/>
    <p1510:client id="{A6F67448-B39A-2A52-EDDA-CA7AB468B102}" v="11" dt="2023-08-02T19:22:41.590"/>
    <p1510:client id="{CD939C88-BD62-ECF1-512D-C18556FCBD33}" v="242" dt="2023-08-03T15:00:57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comments/modernComment_376_95D80B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2B1D45-F891-4BB4-9711-EDA887093F30}" authorId="{F986AE75-447C-FCF7-D32B-590B6C5F04ED}" created="2023-08-01T18:37:44.462">
    <pc:sldMkLst xmlns:pc="http://schemas.microsoft.com/office/powerpoint/2013/main/command">
      <pc:docMk/>
      <pc:sldMk cId="2513963820" sldId="886"/>
    </pc:sldMkLst>
    <p188:replyLst>
      <p188:reply id="{B27195F0-AA11-42EA-9CFE-6EAAF0DAA4DE}" authorId="{F986AE75-447C-FCF7-D32B-590B6C5F04ED}" created="2023-08-01T19:02:05.171">
        <p188:txBody>
          <a:bodyPr/>
          <a:lstStyle/>
          <a:p>
            <a:r>
              <a:rPr lang="en-US"/>
              <a:t>real estate where # bedrooms, etc. is a feature</a:t>
            </a:r>
          </a:p>
        </p188:txBody>
      </p188:reply>
    </p188:replyLst>
    <p188:txBody>
      <a:bodyPr/>
      <a:lstStyle/>
      <a:p>
        <a:r>
          <a:rPr lang="en-US"/>
          <a:t>METAPHOR TO INTRODUCE FEATURES</a:t>
        </a:r>
      </a:p>
    </p188:txBody>
  </p188:cm>
</p188:cmLst>
</file>

<file path=ppt/comments/modernComment_37C_2FDD0B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1D2645-EAE6-48E9-8E31-3650883CB5B5}" authorId="{F986AE75-447C-FCF7-D32B-590B6C5F04ED}" created="2023-08-03T14:56:15.660">
    <pc:sldMkLst xmlns:pc="http://schemas.microsoft.com/office/powerpoint/2013/main/command">
      <pc:docMk/>
      <pc:sldMk cId="803015429" sldId="892"/>
    </pc:sldMkLst>
    <p188:txBody>
      <a:bodyPr/>
      <a:lstStyle/>
      <a:p>
        <a:r>
          <a:rPr lang="en-US"/>
          <a:t>Use cookie analysis to explain features. Use library analogy to explain feature store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8BC84-808A-4F2D-8028-8F6D4F71BD12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002AD-BB98-439F-9078-5FD04669B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41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8113" y="723900"/>
            <a:ext cx="4041775" cy="2273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485784-3BD3-8541-B87D-50F477CD1C7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TT Aleck Sans" panose="020B0503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71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8113" y="723900"/>
            <a:ext cx="4041775" cy="2273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D9196-B747-C840-B910-EBFFFCF754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942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8113" y="723900"/>
            <a:ext cx="4041775" cy="2273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D9196-B747-C840-B910-EBFFFCF754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9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8113" y="723900"/>
            <a:ext cx="4041775" cy="2273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D9196-B747-C840-B910-EBFFFCF754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12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8113" y="723900"/>
            <a:ext cx="4041775" cy="2273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D9196-B747-C840-B910-EBFFFCF754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4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Calibri,Sans-Serif"/>
              <a:buChar char="-"/>
            </a:pPr>
            <a:r>
              <a:rPr lang="en-US"/>
              <a:t>Developed expertise in the </a:t>
            </a:r>
            <a:r>
              <a:rPr lang="en-US" b="1"/>
              <a:t>Angular framework</a:t>
            </a:r>
            <a:r>
              <a:rPr lang="en-US"/>
              <a:t> and honed </a:t>
            </a:r>
            <a:r>
              <a:rPr lang="en-US" b="1"/>
              <a:t>UI development</a:t>
            </a:r>
            <a:r>
              <a:rPr lang="en-US"/>
              <a:t> skills.</a:t>
            </a:r>
          </a:p>
          <a:p>
            <a:pPr marL="342900" indent="-342900">
              <a:buFont typeface="Calibri,Sans-Serif"/>
              <a:buChar char="-"/>
            </a:pPr>
            <a:r>
              <a:rPr lang="en-US"/>
              <a:t>Delved into the dynamics of </a:t>
            </a:r>
            <a:r>
              <a:rPr lang="en-US" b="1"/>
              <a:t>Scrum teams</a:t>
            </a:r>
            <a:r>
              <a:rPr lang="en-US"/>
              <a:t> and their collaborative methodologies.</a:t>
            </a:r>
            <a:endParaRPr lang="en-US">
              <a:cs typeface="Calibri"/>
            </a:endParaRPr>
          </a:p>
          <a:p>
            <a:pPr marL="342900" indent="-342900">
              <a:buFont typeface="Calibri,Sans-Serif"/>
              <a:buChar char="-"/>
            </a:pPr>
            <a:r>
              <a:rPr lang="en-US"/>
              <a:t>Explored </a:t>
            </a:r>
            <a:r>
              <a:rPr lang="en-US" b="1"/>
              <a:t>product development life cycle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342900" indent="-342900">
              <a:buFont typeface="Calibri,Sans-Serif"/>
              <a:buChar char="-"/>
            </a:pPr>
            <a:r>
              <a:rPr lang="en-US"/>
              <a:t>Enhanced proficiency in </a:t>
            </a:r>
            <a:r>
              <a:rPr lang="en-US" b="1"/>
              <a:t>API integration</a:t>
            </a:r>
            <a:r>
              <a:rPr lang="en-US"/>
              <a:t> and its practical applications in projects.</a:t>
            </a:r>
            <a:endParaRPr lang="en-US">
              <a:cs typeface="Calibri"/>
            </a:endParaRPr>
          </a:p>
          <a:p>
            <a:pPr marL="342900" indent="-342900">
              <a:buFont typeface="Calibri,Sans-Serif"/>
              <a:buChar char="-"/>
            </a:pPr>
            <a:r>
              <a:rPr lang="en-US"/>
              <a:t>Expanded knowledge of </a:t>
            </a:r>
            <a:r>
              <a:rPr lang="en-US" b="1"/>
              <a:t>industry tools</a:t>
            </a:r>
            <a:r>
              <a:rPr lang="en-US"/>
              <a:t> and </a:t>
            </a:r>
            <a:r>
              <a:rPr lang="en-US" b="1"/>
              <a:t>technologies </a:t>
            </a:r>
            <a:r>
              <a:rPr lang="en-US"/>
              <a:t>through meetings and interactions with team members and fellow interns.</a:t>
            </a:r>
            <a:endParaRPr lang="en-US">
              <a:cs typeface="Calibri"/>
            </a:endParaRPr>
          </a:p>
          <a:p>
            <a:pPr marL="342900" indent="-342900">
              <a:buFont typeface="Calibri,Sans-Serif"/>
              <a:buChar char="-"/>
            </a:pPr>
            <a:r>
              <a:rPr lang="en-US"/>
              <a:t>Built meaningful relationships with BP, AD, and fellow interns.</a:t>
            </a:r>
            <a:endParaRPr lang="en-US">
              <a:cs typeface="Calibri"/>
            </a:endParaRPr>
          </a:p>
          <a:p>
            <a:pPr marL="342900" indent="-342900">
              <a:buFont typeface="Calibri,Sans-Serif"/>
              <a:buChar char="-"/>
            </a:pPr>
            <a:endParaRPr lang="en-US"/>
          </a:p>
          <a:p>
            <a:pPr marL="342900" indent="-342900">
              <a:buFont typeface="Calibri,Sans-Serif"/>
              <a:buChar char="-"/>
            </a:pPr>
            <a:r>
              <a:rPr lang="en-US"/>
              <a:t>Enhance API to </a:t>
            </a:r>
            <a:r>
              <a:rPr lang="en-US" b="1"/>
              <a:t>group activities by date</a:t>
            </a:r>
            <a:r>
              <a:rPr lang="en-US"/>
              <a:t>.</a:t>
            </a:r>
          </a:p>
          <a:p>
            <a:pPr marL="342900" indent="-342900">
              <a:buFont typeface="Calibri,Sans-Serif"/>
              <a:buChar char="-"/>
            </a:pPr>
            <a:r>
              <a:rPr lang="en-US"/>
              <a:t>Introduce a </a:t>
            </a:r>
            <a:r>
              <a:rPr lang="en-US" b="1"/>
              <a:t>third layer to lineage page</a:t>
            </a:r>
            <a:r>
              <a:rPr lang="en-US"/>
              <a:t>, displaying use of derived feature sets.</a:t>
            </a:r>
            <a:endParaRPr lang="en-US">
              <a:cs typeface="Calibri"/>
            </a:endParaRPr>
          </a:p>
          <a:p>
            <a:pPr marL="342900" indent="-342900">
              <a:buFont typeface="Calibri,Sans-Serif"/>
              <a:buChar char="-"/>
            </a:pPr>
            <a:r>
              <a:rPr lang="en-US"/>
              <a:t>Improve </a:t>
            </a:r>
            <a:r>
              <a:rPr lang="en-US" b="1"/>
              <a:t>search capabilities</a:t>
            </a:r>
            <a:r>
              <a:rPr lang="en-US"/>
              <a:t> on the activity page for better user experience and efficiency.</a:t>
            </a:r>
          </a:p>
          <a:p>
            <a:pPr marL="342900" indent="-342900">
              <a:buFont typeface="Calibri,Sans-Serif"/>
              <a:buChar char="-"/>
            </a:pPr>
            <a:r>
              <a:rPr lang="en-US"/>
              <a:t>Develop the </a:t>
            </a:r>
            <a:r>
              <a:rPr lang="en-US" b="1"/>
              <a:t>support page</a:t>
            </a:r>
            <a:r>
              <a:rPr lang="en-US"/>
              <a:t>, considering potential integration of </a:t>
            </a:r>
            <a:r>
              <a:rPr lang="en-US" b="1"/>
              <a:t>AskAT&amp;T</a:t>
            </a:r>
            <a:r>
              <a:rPr lang="en-US"/>
              <a:t> for added value and assistance.</a:t>
            </a:r>
          </a:p>
          <a:p>
            <a:pPr marL="342900" indent="-342900">
              <a:buFont typeface="Calibri,Sans-Serif"/>
              <a:buChar char="-"/>
            </a:pPr>
            <a:endParaRPr lang="en-US">
              <a:cs typeface="Calibri" panose="020F0502020204030204"/>
            </a:endParaRPr>
          </a:p>
          <a:p>
            <a:pPr marL="342900" indent="-342900">
              <a:buFont typeface="Calibri,Sans-Serif"/>
              <a:buChar char="-"/>
            </a:pPr>
            <a:r>
              <a:rPr lang="en-US"/>
              <a:t>I would like to express my sincere thanks to my BP, Himanshu Tiwari; Mentor, Sharmila </a:t>
            </a:r>
            <a:r>
              <a:rPr lang="en-US" err="1"/>
              <a:t>Ganugupati</a:t>
            </a:r>
            <a:r>
              <a:rPr lang="en-US"/>
              <a:t>; AD, Mart Hoover; fellow interns; and the Atlantis Team for their invaluable guidance, support, and collaboration during my internship.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002AD-BB98-439F-9078-5FD04669BF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22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03400" y="757238"/>
            <a:ext cx="3251200" cy="1828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</p:spPr>
        <p:txBody>
          <a:bodyPr lIns="0" tIns="0" rIns="0" bIns="47625"/>
          <a:lstStyle/>
          <a:p>
            <a:pPr marL="0" lvl="0" indent="0">
              <a:lnSpc>
                <a:spcPct val="100000"/>
              </a:lnSpc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7EECF-FABC-D645-AD4B-53E101010D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5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8113" y="723900"/>
            <a:ext cx="4041775" cy="2273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D9196-B747-C840-B910-EBFFFCF754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475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8113" y="723900"/>
            <a:ext cx="4041775" cy="2273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D9196-B747-C840-B910-EBFFFCF754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75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8113" y="723900"/>
            <a:ext cx="4041775" cy="2273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D9196-B747-C840-B910-EBFFFCF754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43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8113" y="723900"/>
            <a:ext cx="4041775" cy="2273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D9196-B747-C840-B910-EBFFFCF754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56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8113" y="723900"/>
            <a:ext cx="4041775" cy="2273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D9196-B747-C840-B910-EBFFFCF754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92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>
          <a:xfrm>
            <a:off x="263088" y="315137"/>
            <a:ext cx="8702271" cy="4655326"/>
          </a:xfrm>
          <a:effectLst/>
        </p:spPr>
        <p:txBody>
          <a:bodyPr anchor="t" anchorCtr="0"/>
          <a:lstStyle>
            <a:lvl1pPr>
              <a:lnSpc>
                <a:spcPct val="80000"/>
              </a:lnSpc>
              <a:spcAft>
                <a:spcPts val="0"/>
              </a:spcAft>
              <a:defRPr sz="9600" b="0" i="0">
                <a:solidFill>
                  <a:schemeClr val="tx2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[Presentation title]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quarter" idx="18" hasCustomPrompt="1"/>
          </p:nvPr>
        </p:nvSpPr>
        <p:spPr>
          <a:xfrm>
            <a:off x="334689" y="5166360"/>
            <a:ext cx="5761311" cy="713232"/>
          </a:xfrm>
          <a:effectLst/>
        </p:spPr>
        <p:txBody>
          <a:bodyPr anchor="t"/>
          <a:lstStyle>
            <a:lvl1pPr marL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[Optional subtitle]</a:t>
            </a:r>
          </a:p>
        </p:txBody>
      </p:sp>
      <p:sp>
        <p:nvSpPr>
          <p:cNvPr id="7" name="Text Box">
            <a:extLst>
              <a:ext uri="{FF2B5EF4-FFF2-40B4-BE49-F238E27FC236}">
                <a16:creationId xmlns:a16="http://schemas.microsoft.com/office/drawing/2014/main" id="{5E861747-F6BD-2B4E-8905-D6F5FB3BEBA5}"/>
              </a:ext>
            </a:extLst>
          </p:cNvPr>
          <p:cNvSpPr txBox="1"/>
          <p:nvPr/>
        </p:nvSpPr>
        <p:spPr>
          <a:xfrm>
            <a:off x="347753" y="6176891"/>
            <a:ext cx="574824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chemeClr val="tx1"/>
                </a:solidFill>
              </a:rPr>
              <a:t>© 2023 AT&amp;T Intellectual Property. AT&amp;T and globe logo are registered trademarks and service marks of </a:t>
            </a:r>
            <a:br>
              <a:rPr lang="en-US" sz="600">
                <a:solidFill>
                  <a:schemeClr val="tx1"/>
                </a:solidFill>
              </a:rPr>
            </a:br>
            <a:r>
              <a:rPr lang="en-US" sz="600">
                <a:solidFill>
                  <a:schemeClr val="tx1"/>
                </a:solidFill>
              </a:rPr>
              <a:t>AT&amp;T Intellectual Property and/or AT&amp;T affiliated companies. All other marks are the property of their respective owners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" b="1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>
                <a:solidFill>
                  <a:schemeClr val="tx1"/>
                </a:solidFill>
              </a:rPr>
              <a:t>AT&amp;T Proprietary (Internal Use Only) - Not for use or disclosure outside the AT&amp;T companies except under written agreement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E7DD58-94C6-4387-A911-3BE708BBB7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966" y="6005661"/>
            <a:ext cx="1451979" cy="7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92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5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6"/>
            <a:ext cx="1847569" cy="4336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3485" y="1822036"/>
            <a:ext cx="1847569" cy="4335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3C7F918-8831-034A-8C00-253A50C274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57699" y="1822036"/>
            <a:ext cx="1847569" cy="433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6008138-E871-7042-B79E-B1592A15A6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1914" y="1822036"/>
            <a:ext cx="1847569" cy="433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C1FA193-BA39-E74D-928F-507D2FA49A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86129" y="1822036"/>
            <a:ext cx="1848331" cy="433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F10F0D1-9064-8744-9F0E-274C6B5535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E8DF81BC-3E43-4D48-B23A-C8E39A6F5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88B6CF1-0A87-4E79-9B29-5A83807D35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7480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call-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59" y="301752"/>
            <a:ext cx="11606759" cy="4663440"/>
          </a:xfrm>
        </p:spPr>
        <p:txBody>
          <a:bodyPr/>
          <a:lstStyle>
            <a:lvl1pPr>
              <a:lnSpc>
                <a:spcPct val="80000"/>
              </a:lnSpc>
              <a:defRPr sz="1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4E16E967-BB1A-9C42-A19B-66F944EE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6" name="Straight Connector">
            <a:extLst>
              <a:ext uri="{FF2B5EF4-FFF2-40B4-BE49-F238E27FC236}">
                <a16:creationId xmlns:a16="http://schemas.microsoft.com/office/drawing/2014/main" id="{9D21E93F-FCBB-BF41-9B79-F82598BF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ln w="6350" cap="sq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752BE81-F7C2-4A77-ABF0-46A74487E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98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178712" y="271793"/>
            <a:ext cx="8660770" cy="4698670"/>
          </a:xfrm>
          <a:effectLst/>
        </p:spPr>
        <p:txBody>
          <a:bodyPr anchor="t" anchorCtr="0"/>
          <a:lstStyle>
            <a:lvl1pPr>
              <a:lnSpc>
                <a:spcPct val="90000"/>
              </a:lnSpc>
              <a:spcAft>
                <a:spcPts val="0"/>
              </a:spcAft>
              <a:defRPr sz="4800" b="0" i="0">
                <a:solidFill>
                  <a:schemeClr val="tx2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[Insert quote here]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FDF867-EACE-7949-B1B5-8388E8918D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76B9F2C-706D-4C4D-9E1A-F252EC674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5BBCAD71-7FCF-4145-86F3-146DC475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2815F9C-023C-4113-A56A-12AC4DFF7E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um 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068284" y="271793"/>
            <a:ext cx="5771199" cy="4698670"/>
          </a:xfrm>
          <a:effectLst/>
        </p:spPr>
        <p:txBody>
          <a:bodyPr anchor="t" anchorCtr="0"/>
          <a:lstStyle>
            <a:lvl1pPr>
              <a:lnSpc>
                <a:spcPct val="90000"/>
              </a:lnSpc>
              <a:spcAft>
                <a:spcPts val="0"/>
              </a:spcAft>
              <a:defRPr sz="4800" b="0" i="0">
                <a:solidFill>
                  <a:schemeClr val="tx2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[Insert quote here]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FDF867-EACE-7949-B1B5-8388E8918D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76B9F2C-706D-4C4D-9E1A-F252EC674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5BBCAD71-7FCF-4145-86F3-146DC475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EA09E01-CCC3-4E3D-A6E4-E1A8AACFF0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2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2665535" cy="13457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69" y="1831180"/>
            <a:ext cx="2665535" cy="432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6CD9315E-F477-2446-82CB-6BF7F161B77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3452124" y="338140"/>
            <a:ext cx="8387359" cy="5822949"/>
          </a:xfrm>
          <a:pattFill prst="ltUpDiag">
            <a:fgClr>
              <a:srgbClr val="E8E8E8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CF254AFD-878E-234F-AA25-686444015F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08F8CA46-8130-744D-B5AC-D0DFF7637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47E99BC-659A-46D2-9AA4-C92179D06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1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2665535" cy="1344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31180"/>
            <a:ext cx="2665535" cy="4329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hart Placeholder">
            <a:extLst>
              <a:ext uri="{FF2B5EF4-FFF2-40B4-BE49-F238E27FC236}">
                <a16:creationId xmlns:a16="http://schemas.microsoft.com/office/drawing/2014/main" id="{1C7BD4DB-E9C7-7E4B-B7E0-B3D954B1366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452125" y="338140"/>
            <a:ext cx="8387359" cy="5822948"/>
          </a:xfrm>
          <a:pattFill prst="ltUpDiag">
            <a:fgClr>
              <a:srgbClr val="E8E8E8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8F1B83A1-CAFB-664B-9F60-50F0B41D127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9" name="Straight Connector">
            <a:extLst>
              <a:ext uri="{FF2B5EF4-FFF2-40B4-BE49-F238E27FC236}">
                <a16:creationId xmlns:a16="http://schemas.microsoft.com/office/drawing/2014/main" id="{5A21ED91-B37B-4244-8417-091A7E834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3E564DF-0039-4226-BA3B-747DCE98B9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2464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line on photo (full bleed)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035B9A5E-75A7-C940-9B39-A66F6C0AAD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>
          <a:xfrm>
            <a:off x="292684" y="265176"/>
            <a:ext cx="9885841" cy="3163824"/>
          </a:xfrm>
          <a:effectLst/>
        </p:spPr>
        <p:txBody>
          <a:bodyPr anchor="t" anchorCtr="0"/>
          <a:lstStyle>
            <a:lvl1pPr>
              <a:lnSpc>
                <a:spcPct val="90000"/>
              </a:lnSpc>
              <a:spcAft>
                <a:spcPts val="0"/>
              </a:spcAft>
              <a:defRPr sz="6000" b="0" i="0">
                <a:solidFill>
                  <a:schemeClr val="tx1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[Insert headline here]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BE940FB6-9BA4-4B4A-BF43-FD019C59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65D60C4-C29A-7742-A5B2-EFC00505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F1C7F-9480-4F76-9094-C78C70DB00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029" y="6411739"/>
            <a:ext cx="744218" cy="3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5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/2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85" y="265176"/>
            <a:ext cx="5574657" cy="5895912"/>
          </a:xfrm>
        </p:spPr>
        <p:txBody>
          <a:bodyPr/>
          <a:lstStyle>
            <a:lvl1pPr>
              <a:lnSpc>
                <a:spcPct val="90000"/>
              </a:lnSpc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BBEEA372-8B0E-CB42-B7A8-955EE4FE32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1237" y="0"/>
            <a:ext cx="6100764" cy="6858000"/>
          </a:xfrm>
          <a:solidFill>
            <a:srgbClr val="E8E8E8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70EDB3F-BA1C-8549-8E96-DFBA213B2A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94729" y="6492240"/>
            <a:ext cx="5323108" cy="192024"/>
          </a:xfrm>
        </p:spPr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CEDB3-818B-408E-978F-D9C589DF0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029" y="6411739"/>
            <a:ext cx="744218" cy="3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8037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+ 1/2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5538071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BBEEA372-8B0E-CB42-B7A8-955EE4FE32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1237" y="0"/>
            <a:ext cx="6100764" cy="6858000"/>
          </a:xfrm>
          <a:solidFill>
            <a:srgbClr val="E8E8E8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6"/>
            <a:ext cx="5538071" cy="433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70EDB3F-BA1C-8549-8E96-DFBA213B2A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94729" y="6492240"/>
            <a:ext cx="5323108" cy="192024"/>
          </a:xfrm>
        </p:spPr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0E2126-E2C2-4A24-96BE-37FBCF34D8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029" y="6411739"/>
            <a:ext cx="744218" cy="3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0894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/2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BBEEA372-8B0E-CB42-B7A8-955EE4FE32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100764" cy="6858000"/>
          </a:xfrm>
          <a:solidFill>
            <a:srgbClr val="E8E8E8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639" y="266104"/>
            <a:ext cx="5567845" cy="5894984"/>
          </a:xfrm>
        </p:spPr>
        <p:txBody>
          <a:bodyPr/>
          <a:lstStyle>
            <a:lvl1pPr>
              <a:lnSpc>
                <a:spcPct val="90000"/>
              </a:lnSpc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70EDB3F-BA1C-8549-8E96-DFBA213B2A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94729" y="6492240"/>
            <a:ext cx="5323108" cy="192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7FB67-AE6E-4A7C-AC36-9280CE55BF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143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>
          <a:xfrm>
            <a:off x="290806" y="245863"/>
            <a:ext cx="8674555" cy="1636913"/>
          </a:xfrm>
          <a:effectLst/>
        </p:spPr>
        <p:txBody>
          <a:bodyPr anchor="t" anchorCtr="0"/>
          <a:lstStyle>
            <a:lvl1pPr>
              <a:lnSpc>
                <a:spcPct val="90000"/>
              </a:lnSpc>
              <a:spcAft>
                <a:spcPts val="0"/>
              </a:spcAft>
              <a:defRPr sz="6000" b="0" i="0">
                <a:solidFill>
                  <a:schemeClr val="tx2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[Presentation title]</a:t>
            </a:r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8" hasCustomPrompt="1"/>
          </p:nvPr>
        </p:nvSpPr>
        <p:spPr>
          <a:xfrm>
            <a:off x="334689" y="2071376"/>
            <a:ext cx="5761311" cy="713232"/>
          </a:xfrm>
          <a:effectLst/>
        </p:spPr>
        <p:txBody>
          <a:bodyPr anchor="t"/>
          <a:lstStyle>
            <a:lvl1pPr marL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[Optional subtitle]</a:t>
            </a:r>
          </a:p>
        </p:txBody>
      </p:sp>
      <p:sp>
        <p:nvSpPr>
          <p:cNvPr id="7" name="Text Box">
            <a:extLst>
              <a:ext uri="{FF2B5EF4-FFF2-40B4-BE49-F238E27FC236}">
                <a16:creationId xmlns:a16="http://schemas.microsoft.com/office/drawing/2014/main" id="{71C472D9-27CE-418D-B85E-A4B1AFFCA23A}"/>
              </a:ext>
            </a:extLst>
          </p:cNvPr>
          <p:cNvSpPr txBox="1"/>
          <p:nvPr userDrawn="1"/>
        </p:nvSpPr>
        <p:spPr>
          <a:xfrm>
            <a:off x="347753" y="6176891"/>
            <a:ext cx="574824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chemeClr val="tx1"/>
                </a:solidFill>
              </a:rPr>
              <a:t>© 2023 AT&amp;T Intellectual Property. AT&amp;T and globe logo are registered trademarks and service marks of </a:t>
            </a:r>
            <a:br>
              <a:rPr lang="en-US" sz="600">
                <a:solidFill>
                  <a:schemeClr val="tx1"/>
                </a:solidFill>
              </a:rPr>
            </a:br>
            <a:r>
              <a:rPr lang="en-US" sz="600">
                <a:solidFill>
                  <a:schemeClr val="tx1"/>
                </a:solidFill>
              </a:rPr>
              <a:t>AT&amp;T Intellectual Property and/or AT&amp;T affiliated companies. All other marks are the property of their respective owners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" b="1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>
                <a:solidFill>
                  <a:schemeClr val="tx1"/>
                </a:solidFill>
              </a:rPr>
              <a:t>AT&amp;T Proprietary (Internal Use Only) - Not for use or disclosure outside the AT&amp;T companies except under written agreement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48E13-5AC4-4D81-8F5A-5690575558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966" y="6005661"/>
            <a:ext cx="1451979" cy="7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99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+ 1/2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BBEEA372-8B0E-CB42-B7A8-955EE4FE32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100764" cy="6858000"/>
          </a:xfrm>
          <a:solidFill>
            <a:srgbClr val="E8E8E8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150" y="283464"/>
            <a:ext cx="5538071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98150" y="1822036"/>
            <a:ext cx="5538071" cy="433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70EDB3F-BA1C-8549-8E96-DFBA213B2A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94731" y="6492240"/>
            <a:ext cx="5323108" cy="192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0C527-ADB5-4D70-9923-5D27619E15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88527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(on AT&amp;T blu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8626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6"/>
            <a:ext cx="2665535" cy="43390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4F98A8BB-6209-574B-B436-4BC74C0794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7" name="Straight Connector">
            <a:extLst>
              <a:ext uri="{FF2B5EF4-FFF2-40B4-BE49-F238E27FC236}">
                <a16:creationId xmlns:a16="http://schemas.microsoft.com/office/drawing/2014/main" id="{CC653A88-1579-A54E-95FF-23E73607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ln w="6350" cap="sq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3AFA4B-8F87-4894-A620-E4C0D0731B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029" y="6411739"/>
            <a:ext cx="744218" cy="3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3448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8987" y="280928"/>
            <a:ext cx="11510496" cy="65285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85ECC81-F806-1342-B46E-27DAB802BE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6" name="Straight Connector">
            <a:extLst>
              <a:ext uri="{FF2B5EF4-FFF2-40B4-BE49-F238E27FC236}">
                <a16:creationId xmlns:a16="http://schemas.microsoft.com/office/drawing/2014/main" id="{D367BE66-D6F2-1046-B922-95193B856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FC5DA52-EA53-417E-A4F6-7CBD2ADEBB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7950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CE87F42-0DBA-1F4D-BB94-6D9B444C73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5" name="Straight Connector">
            <a:extLst>
              <a:ext uri="{FF2B5EF4-FFF2-40B4-BE49-F238E27FC236}">
                <a16:creationId xmlns:a16="http://schemas.microsoft.com/office/drawing/2014/main" id="{A8B53130-DD9A-C949-850D-7D7CC44F6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520840C-D89F-41CD-AB90-EEB1F5426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4949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Globe (on AT&amp;T blu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C57B4-DF4F-498D-BACA-FA958A689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088" y="2075686"/>
            <a:ext cx="5605824" cy="27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31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Globe (on 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5E5479-2146-4B7E-B6DF-D980BB0D90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991" y="2120127"/>
            <a:ext cx="5314018" cy="26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1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63"/>
          <p:cNvSpPr>
            <a:spLocks noGrp="1"/>
          </p:cNvSpPr>
          <p:nvPr userDrawn="1">
            <p:ph type="body" sz="quarter" idx="13"/>
          </p:nvPr>
        </p:nvSpPr>
        <p:spPr>
          <a:xfrm>
            <a:off x="597647" y="833231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63"/>
          <p:cNvSpPr>
            <a:spLocks noGrp="1"/>
          </p:cNvSpPr>
          <p:nvPr userDrawn="1">
            <p:ph type="body" sz="quarter" idx="14"/>
          </p:nvPr>
        </p:nvSpPr>
        <p:spPr>
          <a:xfrm>
            <a:off x="2471964" y="833231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63"/>
          <p:cNvSpPr>
            <a:spLocks noGrp="1"/>
          </p:cNvSpPr>
          <p:nvPr userDrawn="1">
            <p:ph type="body" sz="quarter" idx="15"/>
          </p:nvPr>
        </p:nvSpPr>
        <p:spPr>
          <a:xfrm>
            <a:off x="4352767" y="826413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63"/>
          <p:cNvSpPr>
            <a:spLocks noGrp="1"/>
          </p:cNvSpPr>
          <p:nvPr userDrawn="1">
            <p:ph type="body" sz="quarter" idx="16"/>
          </p:nvPr>
        </p:nvSpPr>
        <p:spPr>
          <a:xfrm>
            <a:off x="6275214" y="833231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63"/>
          <p:cNvSpPr>
            <a:spLocks noGrp="1"/>
          </p:cNvSpPr>
          <p:nvPr userDrawn="1">
            <p:ph type="body" sz="quarter" idx="17"/>
          </p:nvPr>
        </p:nvSpPr>
        <p:spPr>
          <a:xfrm>
            <a:off x="8176203" y="830691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63"/>
          <p:cNvSpPr>
            <a:spLocks noGrp="1"/>
          </p:cNvSpPr>
          <p:nvPr userDrawn="1">
            <p:ph type="body" sz="quarter" idx="18"/>
          </p:nvPr>
        </p:nvSpPr>
        <p:spPr>
          <a:xfrm>
            <a:off x="597647" y="193051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3"/>
          <p:cNvSpPr>
            <a:spLocks noGrp="1"/>
          </p:cNvSpPr>
          <p:nvPr userDrawn="1">
            <p:ph type="body" sz="quarter" idx="19"/>
          </p:nvPr>
        </p:nvSpPr>
        <p:spPr>
          <a:xfrm>
            <a:off x="2471964" y="193051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3"/>
          <p:cNvSpPr>
            <a:spLocks noGrp="1"/>
          </p:cNvSpPr>
          <p:nvPr userDrawn="1">
            <p:ph type="body" sz="quarter" idx="20"/>
          </p:nvPr>
        </p:nvSpPr>
        <p:spPr>
          <a:xfrm>
            <a:off x="4352767" y="1921152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3"/>
          <p:cNvSpPr>
            <a:spLocks noGrp="1"/>
          </p:cNvSpPr>
          <p:nvPr userDrawn="1">
            <p:ph type="body" sz="quarter" idx="21"/>
          </p:nvPr>
        </p:nvSpPr>
        <p:spPr>
          <a:xfrm>
            <a:off x="6275214" y="193051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63"/>
          <p:cNvSpPr>
            <a:spLocks noGrp="1"/>
          </p:cNvSpPr>
          <p:nvPr userDrawn="1">
            <p:ph type="body" sz="quarter" idx="22"/>
          </p:nvPr>
        </p:nvSpPr>
        <p:spPr>
          <a:xfrm>
            <a:off x="8176203" y="193051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63"/>
          <p:cNvSpPr>
            <a:spLocks noGrp="1"/>
          </p:cNvSpPr>
          <p:nvPr userDrawn="1">
            <p:ph type="body" sz="quarter" idx="23"/>
          </p:nvPr>
        </p:nvSpPr>
        <p:spPr>
          <a:xfrm>
            <a:off x="597647" y="303795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3"/>
          <p:cNvSpPr>
            <a:spLocks noGrp="1"/>
          </p:cNvSpPr>
          <p:nvPr userDrawn="1">
            <p:ph type="body" sz="quarter" idx="24"/>
          </p:nvPr>
        </p:nvSpPr>
        <p:spPr>
          <a:xfrm>
            <a:off x="2471964" y="303795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3"/>
          <p:cNvSpPr>
            <a:spLocks noGrp="1"/>
          </p:cNvSpPr>
          <p:nvPr userDrawn="1">
            <p:ph type="body" sz="quarter" idx="25"/>
          </p:nvPr>
        </p:nvSpPr>
        <p:spPr>
          <a:xfrm>
            <a:off x="4352767" y="3041292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63"/>
          <p:cNvSpPr>
            <a:spLocks noGrp="1"/>
          </p:cNvSpPr>
          <p:nvPr userDrawn="1">
            <p:ph type="body" sz="quarter" idx="26"/>
          </p:nvPr>
        </p:nvSpPr>
        <p:spPr>
          <a:xfrm>
            <a:off x="6275214" y="303795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3"/>
          <p:cNvSpPr>
            <a:spLocks noGrp="1"/>
          </p:cNvSpPr>
          <p:nvPr userDrawn="1">
            <p:ph type="body" sz="quarter" idx="27"/>
          </p:nvPr>
        </p:nvSpPr>
        <p:spPr>
          <a:xfrm>
            <a:off x="8176203" y="303795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63"/>
          <p:cNvSpPr>
            <a:spLocks noGrp="1"/>
          </p:cNvSpPr>
          <p:nvPr userDrawn="1">
            <p:ph type="body" sz="quarter" idx="28"/>
          </p:nvPr>
        </p:nvSpPr>
        <p:spPr>
          <a:xfrm>
            <a:off x="597647" y="41466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63"/>
          <p:cNvSpPr>
            <a:spLocks noGrp="1"/>
          </p:cNvSpPr>
          <p:nvPr userDrawn="1">
            <p:ph type="body" sz="quarter" idx="29"/>
          </p:nvPr>
        </p:nvSpPr>
        <p:spPr>
          <a:xfrm>
            <a:off x="2471738" y="4152375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63"/>
          <p:cNvSpPr>
            <a:spLocks noGrp="1"/>
          </p:cNvSpPr>
          <p:nvPr userDrawn="1">
            <p:ph type="body" sz="quarter" idx="30"/>
          </p:nvPr>
        </p:nvSpPr>
        <p:spPr>
          <a:xfrm>
            <a:off x="4352767" y="4150002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63"/>
          <p:cNvSpPr>
            <a:spLocks noGrp="1"/>
          </p:cNvSpPr>
          <p:nvPr userDrawn="1">
            <p:ph type="body" sz="quarter" idx="31"/>
          </p:nvPr>
        </p:nvSpPr>
        <p:spPr>
          <a:xfrm>
            <a:off x="6275214" y="41466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63"/>
          <p:cNvSpPr>
            <a:spLocks noGrp="1"/>
          </p:cNvSpPr>
          <p:nvPr userDrawn="1">
            <p:ph type="body" sz="quarter" idx="32"/>
          </p:nvPr>
        </p:nvSpPr>
        <p:spPr>
          <a:xfrm>
            <a:off x="8176203" y="41466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63"/>
          <p:cNvSpPr>
            <a:spLocks noGrp="1"/>
          </p:cNvSpPr>
          <p:nvPr userDrawn="1">
            <p:ph type="body" sz="quarter" idx="33"/>
          </p:nvPr>
        </p:nvSpPr>
        <p:spPr>
          <a:xfrm>
            <a:off x="597647" y="53023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63"/>
          <p:cNvSpPr>
            <a:spLocks noGrp="1"/>
          </p:cNvSpPr>
          <p:nvPr userDrawn="1">
            <p:ph type="body" sz="quarter" idx="34"/>
          </p:nvPr>
        </p:nvSpPr>
        <p:spPr>
          <a:xfrm>
            <a:off x="2471964" y="53023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63"/>
          <p:cNvSpPr>
            <a:spLocks noGrp="1"/>
          </p:cNvSpPr>
          <p:nvPr userDrawn="1">
            <p:ph type="body" sz="quarter" idx="35"/>
          </p:nvPr>
        </p:nvSpPr>
        <p:spPr>
          <a:xfrm>
            <a:off x="4352767" y="5305702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63"/>
          <p:cNvSpPr>
            <a:spLocks noGrp="1"/>
          </p:cNvSpPr>
          <p:nvPr userDrawn="1">
            <p:ph type="body" sz="quarter" idx="36"/>
          </p:nvPr>
        </p:nvSpPr>
        <p:spPr>
          <a:xfrm>
            <a:off x="6275214" y="53023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63"/>
          <p:cNvSpPr>
            <a:spLocks noGrp="1"/>
          </p:cNvSpPr>
          <p:nvPr userDrawn="1">
            <p:ph type="body" sz="quarter" idx="37"/>
          </p:nvPr>
        </p:nvSpPr>
        <p:spPr>
          <a:xfrm>
            <a:off x="8176203" y="5305702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8" name="Group 127"/>
          <p:cNvGrpSpPr/>
          <p:nvPr userDrawn="1"/>
        </p:nvGrpSpPr>
        <p:grpSpPr>
          <a:xfrm>
            <a:off x="490491" y="833230"/>
            <a:ext cx="11220246" cy="5474970"/>
            <a:chOff x="490491" y="925830"/>
            <a:chExt cx="9866541" cy="5474970"/>
          </a:xfrm>
        </p:grpSpPr>
        <p:grpSp>
          <p:nvGrpSpPr>
            <p:cNvPr id="126" name="Group 125"/>
            <p:cNvGrpSpPr/>
            <p:nvPr userDrawn="1"/>
          </p:nvGrpSpPr>
          <p:grpSpPr>
            <a:xfrm>
              <a:off x="490491" y="925830"/>
              <a:ext cx="8209754" cy="5474970"/>
              <a:chOff x="490491" y="925830"/>
              <a:chExt cx="8209754" cy="5474970"/>
            </a:xfrm>
          </p:grpSpPr>
          <p:cxnSp>
            <p:nvCxnSpPr>
              <p:cNvPr id="5" name="Straight Connector 4"/>
              <p:cNvCxnSpPr/>
              <p:nvPr userDrawn="1"/>
            </p:nvCxnSpPr>
            <p:spPr>
              <a:xfrm>
                <a:off x="490493" y="925830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 userDrawn="1"/>
            </p:nvCxnSpPr>
            <p:spPr>
              <a:xfrm>
                <a:off x="490493" y="925830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 userDrawn="1"/>
            </p:nvCxnSpPr>
            <p:spPr>
              <a:xfrm>
                <a:off x="490491" y="2009816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 userDrawn="1"/>
            </p:nvCxnSpPr>
            <p:spPr>
              <a:xfrm>
                <a:off x="490491" y="2009816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 userDrawn="1"/>
            </p:nvCxnSpPr>
            <p:spPr>
              <a:xfrm>
                <a:off x="490494" y="3128768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 userDrawn="1"/>
            </p:nvCxnSpPr>
            <p:spPr>
              <a:xfrm>
                <a:off x="490494" y="3128768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 userDrawn="1"/>
            </p:nvCxnSpPr>
            <p:spPr>
              <a:xfrm>
                <a:off x="2142977" y="925830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142977" y="925830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2142975" y="2009816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2142975" y="2009816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2142979" y="3128768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2142979" y="3128768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3795461" y="925830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>
                <a:off x="3795461" y="925830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 userDrawn="1"/>
            </p:nvCxnSpPr>
            <p:spPr>
              <a:xfrm>
                <a:off x="3795460" y="2009816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3795460" y="2009816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3795463" y="3128768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3795463" y="3128768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5488919" y="925830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5488919" y="925830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5488917" y="2009816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5488917" y="2009816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5488920" y="3128768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5488920" y="3128768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490493" y="4235112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490493" y="4235112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490491" y="5388657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490491" y="5388657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2142979" y="4235112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2142979" y="4235112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2142976" y="5388657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2142976" y="5388657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795464" y="4235112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795464" y="4235112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3795462" y="5388657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3795462" y="5388657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488922" y="4235112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488922" y="4235112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488920" y="5388657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488920" y="5388657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7157013" y="925830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7157013" y="925830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7157010" y="2009816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7157010" y="2009816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7157014" y="3128768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7157014" y="3128768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7157016" y="4235112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7157016" y="4235112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7157014" y="5388657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7157014" y="5388657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Straight Connector 79"/>
            <p:cNvCxnSpPr/>
            <p:nvPr userDrawn="1"/>
          </p:nvCxnSpPr>
          <p:spPr>
            <a:xfrm>
              <a:off x="8813800" y="925830"/>
              <a:ext cx="0" cy="951111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8813800" y="925830"/>
              <a:ext cx="1543229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813797" y="2009816"/>
              <a:ext cx="0" cy="951111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>
              <a:off x="8813797" y="2009816"/>
              <a:ext cx="1543229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>
              <a:off x="8813801" y="3128768"/>
              <a:ext cx="0" cy="951111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>
            <a:xfrm>
              <a:off x="8813801" y="3128768"/>
              <a:ext cx="1543229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>
              <a:off x="8813803" y="4235112"/>
              <a:ext cx="0" cy="10121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>
              <a:off x="8813803" y="4235112"/>
              <a:ext cx="1543229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>
            <a:xfrm>
              <a:off x="8813801" y="5388657"/>
              <a:ext cx="0" cy="10121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>
            <a:xfrm>
              <a:off x="8813801" y="5388657"/>
              <a:ext cx="1543229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 Placeholder 63"/>
          <p:cNvSpPr>
            <a:spLocks noGrp="1"/>
          </p:cNvSpPr>
          <p:nvPr userDrawn="1">
            <p:ph type="body" sz="quarter" idx="38"/>
          </p:nvPr>
        </p:nvSpPr>
        <p:spPr>
          <a:xfrm>
            <a:off x="10057580" y="833231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Text Placeholder 63"/>
          <p:cNvSpPr>
            <a:spLocks noGrp="1"/>
          </p:cNvSpPr>
          <p:nvPr userDrawn="1">
            <p:ph type="body" sz="quarter" idx="39"/>
          </p:nvPr>
        </p:nvSpPr>
        <p:spPr>
          <a:xfrm>
            <a:off x="10057580" y="191781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63"/>
          <p:cNvSpPr>
            <a:spLocks noGrp="1"/>
          </p:cNvSpPr>
          <p:nvPr userDrawn="1">
            <p:ph type="body" sz="quarter" idx="40"/>
          </p:nvPr>
        </p:nvSpPr>
        <p:spPr>
          <a:xfrm>
            <a:off x="10057580" y="302525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63"/>
          <p:cNvSpPr>
            <a:spLocks noGrp="1"/>
          </p:cNvSpPr>
          <p:nvPr userDrawn="1">
            <p:ph type="body" sz="quarter" idx="41"/>
          </p:nvPr>
        </p:nvSpPr>
        <p:spPr>
          <a:xfrm>
            <a:off x="10057580" y="41339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63"/>
          <p:cNvSpPr>
            <a:spLocks noGrp="1"/>
          </p:cNvSpPr>
          <p:nvPr userDrawn="1">
            <p:ph type="body" sz="quarter" idx="42"/>
          </p:nvPr>
        </p:nvSpPr>
        <p:spPr>
          <a:xfrm>
            <a:off x="10057580" y="52896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EFC9132-DD60-D945-80AA-3809537784F8}"/>
              </a:ext>
            </a:extLst>
          </p:cNvPr>
          <p:cNvSpPr/>
          <p:nvPr userDrawn="1"/>
        </p:nvSpPr>
        <p:spPr>
          <a:xfrm>
            <a:off x="1463675" y="1079462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54857B6-DB90-134A-933C-4977C7E92AC9}"/>
              </a:ext>
            </a:extLst>
          </p:cNvPr>
          <p:cNvSpPr/>
          <p:nvPr userDrawn="1"/>
        </p:nvSpPr>
        <p:spPr>
          <a:xfrm>
            <a:off x="3335204" y="107944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738358-9032-EB4F-ADF4-8D74C8A62260}"/>
              </a:ext>
            </a:extLst>
          </p:cNvPr>
          <p:cNvSpPr/>
          <p:nvPr userDrawn="1"/>
        </p:nvSpPr>
        <p:spPr>
          <a:xfrm>
            <a:off x="5224752" y="107944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43115C3-D484-B74F-90F9-78388A64AE4B}"/>
              </a:ext>
            </a:extLst>
          </p:cNvPr>
          <p:cNvSpPr/>
          <p:nvPr userDrawn="1"/>
        </p:nvSpPr>
        <p:spPr>
          <a:xfrm>
            <a:off x="7142268" y="107944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6BD6AC7-FBF9-B941-A98C-C7568CBFEBE9}"/>
              </a:ext>
            </a:extLst>
          </p:cNvPr>
          <p:cNvSpPr/>
          <p:nvPr userDrawn="1"/>
        </p:nvSpPr>
        <p:spPr>
          <a:xfrm>
            <a:off x="9042400" y="107944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9D5CF96-4062-0242-BABC-18532916DB39}"/>
              </a:ext>
            </a:extLst>
          </p:cNvPr>
          <p:cNvSpPr/>
          <p:nvPr userDrawn="1"/>
        </p:nvSpPr>
        <p:spPr>
          <a:xfrm>
            <a:off x="10916598" y="107944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D6935D4-6052-7042-AF1F-4863238DAF94}"/>
              </a:ext>
            </a:extLst>
          </p:cNvPr>
          <p:cNvSpPr/>
          <p:nvPr userDrawn="1"/>
        </p:nvSpPr>
        <p:spPr>
          <a:xfrm>
            <a:off x="1463675" y="216352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D0C15EB-FB47-4447-A161-EFC96055530F}"/>
              </a:ext>
            </a:extLst>
          </p:cNvPr>
          <p:cNvSpPr/>
          <p:nvPr userDrawn="1"/>
        </p:nvSpPr>
        <p:spPr>
          <a:xfrm>
            <a:off x="3335204" y="2163516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ACC8C4F-533C-3848-ADF9-34264E9B7B37}"/>
              </a:ext>
            </a:extLst>
          </p:cNvPr>
          <p:cNvSpPr/>
          <p:nvPr userDrawn="1"/>
        </p:nvSpPr>
        <p:spPr>
          <a:xfrm>
            <a:off x="5224752" y="2163516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4F2142A-0966-5649-91C9-D416DC1F08AD}"/>
              </a:ext>
            </a:extLst>
          </p:cNvPr>
          <p:cNvSpPr/>
          <p:nvPr userDrawn="1"/>
        </p:nvSpPr>
        <p:spPr>
          <a:xfrm>
            <a:off x="7142268" y="2163516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8DD12B-2513-BC45-B5BB-A378CDB93FF0}"/>
              </a:ext>
            </a:extLst>
          </p:cNvPr>
          <p:cNvSpPr/>
          <p:nvPr userDrawn="1"/>
        </p:nvSpPr>
        <p:spPr>
          <a:xfrm>
            <a:off x="9042400" y="2163516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53C6227-28F1-8543-BABE-98D57F971ACB}"/>
              </a:ext>
            </a:extLst>
          </p:cNvPr>
          <p:cNvSpPr/>
          <p:nvPr userDrawn="1"/>
        </p:nvSpPr>
        <p:spPr>
          <a:xfrm>
            <a:off x="10916598" y="2163516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CE4023C-26ED-374F-90EF-151D5DECA8B2}"/>
              </a:ext>
            </a:extLst>
          </p:cNvPr>
          <p:cNvSpPr/>
          <p:nvPr userDrawn="1"/>
        </p:nvSpPr>
        <p:spPr>
          <a:xfrm>
            <a:off x="1470521" y="3286548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737692A-F1C1-9B44-95A6-821D690B6F8E}"/>
              </a:ext>
            </a:extLst>
          </p:cNvPr>
          <p:cNvSpPr/>
          <p:nvPr userDrawn="1"/>
        </p:nvSpPr>
        <p:spPr>
          <a:xfrm>
            <a:off x="3342050" y="3286535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A128F9-C0EF-BD46-ADC3-B57530700323}"/>
              </a:ext>
            </a:extLst>
          </p:cNvPr>
          <p:cNvSpPr/>
          <p:nvPr userDrawn="1"/>
        </p:nvSpPr>
        <p:spPr>
          <a:xfrm>
            <a:off x="5231598" y="3286535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481CF97-900E-484B-9277-2CEB96CF8857}"/>
              </a:ext>
            </a:extLst>
          </p:cNvPr>
          <p:cNvSpPr/>
          <p:nvPr userDrawn="1"/>
        </p:nvSpPr>
        <p:spPr>
          <a:xfrm>
            <a:off x="7149114" y="3286535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C9EBBE4-A8E1-0244-9A22-2F4607651D59}"/>
              </a:ext>
            </a:extLst>
          </p:cNvPr>
          <p:cNvSpPr/>
          <p:nvPr userDrawn="1"/>
        </p:nvSpPr>
        <p:spPr>
          <a:xfrm>
            <a:off x="9049246" y="3286535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B029F4-C094-4E47-BF2E-F6914A8AE51B}"/>
              </a:ext>
            </a:extLst>
          </p:cNvPr>
          <p:cNvSpPr/>
          <p:nvPr userDrawn="1"/>
        </p:nvSpPr>
        <p:spPr>
          <a:xfrm>
            <a:off x="10923444" y="3286535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734C1C7-A426-334C-9FD3-7530F483F1B7}"/>
              </a:ext>
            </a:extLst>
          </p:cNvPr>
          <p:cNvSpPr/>
          <p:nvPr userDrawn="1"/>
        </p:nvSpPr>
        <p:spPr>
          <a:xfrm>
            <a:off x="1470521" y="4449777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27F2EB1-06CF-7C4E-A3BB-D683E6B15ED8}"/>
              </a:ext>
            </a:extLst>
          </p:cNvPr>
          <p:cNvSpPr/>
          <p:nvPr userDrawn="1"/>
        </p:nvSpPr>
        <p:spPr>
          <a:xfrm>
            <a:off x="3342050" y="4449764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CE07CF5-9900-2F4B-98BE-06B6128ECAE6}"/>
              </a:ext>
            </a:extLst>
          </p:cNvPr>
          <p:cNvSpPr/>
          <p:nvPr userDrawn="1"/>
        </p:nvSpPr>
        <p:spPr>
          <a:xfrm>
            <a:off x="5231598" y="4449764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3FCE58B-3820-A840-8436-A1B67EA181A4}"/>
              </a:ext>
            </a:extLst>
          </p:cNvPr>
          <p:cNvSpPr/>
          <p:nvPr userDrawn="1"/>
        </p:nvSpPr>
        <p:spPr>
          <a:xfrm>
            <a:off x="7149114" y="4449764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322DDCA-F82A-6341-9D23-79CAEAA2D70E}"/>
              </a:ext>
            </a:extLst>
          </p:cNvPr>
          <p:cNvSpPr/>
          <p:nvPr userDrawn="1"/>
        </p:nvSpPr>
        <p:spPr>
          <a:xfrm>
            <a:off x="9049246" y="4449764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2BAB3FE-F5BD-184B-B422-B70FE8456973}"/>
              </a:ext>
            </a:extLst>
          </p:cNvPr>
          <p:cNvSpPr/>
          <p:nvPr userDrawn="1"/>
        </p:nvSpPr>
        <p:spPr>
          <a:xfrm>
            <a:off x="10923444" y="4449764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44BE9BE-CEDF-544F-B600-B4C6F5C481ED}"/>
              </a:ext>
            </a:extLst>
          </p:cNvPr>
          <p:cNvSpPr/>
          <p:nvPr userDrawn="1"/>
        </p:nvSpPr>
        <p:spPr>
          <a:xfrm>
            <a:off x="1470399" y="5600453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4BC7B84-1DDD-164D-AE2B-4E4B142B5EED}"/>
              </a:ext>
            </a:extLst>
          </p:cNvPr>
          <p:cNvSpPr/>
          <p:nvPr userDrawn="1"/>
        </p:nvSpPr>
        <p:spPr>
          <a:xfrm>
            <a:off x="3341928" y="5600440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14DD2FE-E330-9340-B367-1425F23A46FD}"/>
              </a:ext>
            </a:extLst>
          </p:cNvPr>
          <p:cNvSpPr/>
          <p:nvPr userDrawn="1"/>
        </p:nvSpPr>
        <p:spPr>
          <a:xfrm>
            <a:off x="5231476" y="5600440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F4ABBDC-8A89-D544-8796-025A94D61D96}"/>
              </a:ext>
            </a:extLst>
          </p:cNvPr>
          <p:cNvSpPr/>
          <p:nvPr userDrawn="1"/>
        </p:nvSpPr>
        <p:spPr>
          <a:xfrm>
            <a:off x="7148992" y="5600440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2205594-29A9-AA4F-9793-D774D9468E2C}"/>
              </a:ext>
            </a:extLst>
          </p:cNvPr>
          <p:cNvSpPr/>
          <p:nvPr userDrawn="1"/>
        </p:nvSpPr>
        <p:spPr>
          <a:xfrm>
            <a:off x="9049124" y="5603802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5FB4BC6-8AE1-6148-A903-F6BC7C88AE45}"/>
              </a:ext>
            </a:extLst>
          </p:cNvPr>
          <p:cNvSpPr/>
          <p:nvPr userDrawn="1"/>
        </p:nvSpPr>
        <p:spPr>
          <a:xfrm>
            <a:off x="10923322" y="5600440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45" name="Slide Number Placeholder">
            <a:extLst>
              <a:ext uri="{FF2B5EF4-FFF2-40B4-BE49-F238E27FC236}">
                <a16:creationId xmlns:a16="http://schemas.microsoft.com/office/drawing/2014/main" id="{9046108B-826A-9945-959C-D6DEB2D0BB72}"/>
              </a:ext>
            </a:extLst>
          </p:cNvPr>
          <p:cNvSpPr txBox="1">
            <a:spLocks/>
          </p:cNvSpPr>
          <p:nvPr userDrawn="1"/>
        </p:nvSpPr>
        <p:spPr>
          <a:xfrm>
            <a:off x="340565" y="6492240"/>
            <a:ext cx="722839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b="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4E3109C-F841-A249-A33C-708B7DCDEF14}" type="slidenum">
              <a:rPr lang="en-US" smtClean="0">
                <a:solidFill>
                  <a:srgbClr val="000000"/>
                </a:solidFill>
                <a:latin typeface="ATT Aleck Sans" panose="020B0503020203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TT Aleck Sans" panose="020B0503020203020204" pitchFamily="34" charset="0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9173C3D1-2C2B-8B41-8543-84A75C6051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  <p:cxnSp>
        <p:nvCxnSpPr>
          <p:cNvPr id="138" name="Straight Connector">
            <a:extLst>
              <a:ext uri="{FF2B5EF4-FFF2-40B4-BE49-F238E27FC236}">
                <a16:creationId xmlns:a16="http://schemas.microsoft.com/office/drawing/2014/main" id="{3BBA60AE-5ECE-E349-A4F4-F1DB45BD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7DCD5F-5DDE-B9A6-6AB8-5D42518E5BE8}"/>
              </a:ext>
            </a:extLst>
          </p:cNvPr>
          <p:cNvSpPr txBox="1"/>
          <p:nvPr userDrawn="1"/>
        </p:nvSpPr>
        <p:spPr>
          <a:xfrm>
            <a:off x="3526971" y="6662057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 fontScale="250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TT Aleck Sans" panose="020B05030202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1C50F-3BCD-0432-EF05-7003C492C8E5}"/>
              </a:ext>
            </a:extLst>
          </p:cNvPr>
          <p:cNvSpPr txBox="1"/>
          <p:nvPr userDrawn="1"/>
        </p:nvSpPr>
        <p:spPr>
          <a:xfrm>
            <a:off x="3415229" y="659910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 fontScale="250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TT Aleck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906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60">
          <p15:clr>
            <a:srgbClr val="FBAE40"/>
          </p15:clr>
        </p15:guide>
        <p15:guide id="3" pos="432">
          <p15:clr>
            <a:srgbClr val="FBAE40"/>
          </p15:clr>
        </p15:guide>
        <p15:guide id="4" pos="922">
          <p15:clr>
            <a:srgbClr val="FBAE40"/>
          </p15:clr>
        </p15:guide>
        <p15:guide id="5" pos="384">
          <p15:clr>
            <a:srgbClr val="FBAE40"/>
          </p15:clr>
        </p15:guide>
        <p15:guide id="6" pos="1549">
          <p15:clr>
            <a:srgbClr val="FBAE40"/>
          </p15:clr>
        </p15:guide>
        <p15:guide id="7" pos="2736">
          <p15:clr>
            <a:srgbClr val="FBAE40"/>
          </p15:clr>
        </p15:guide>
        <p15:guide id="8" pos="3960">
          <p15:clr>
            <a:srgbClr val="FBAE40"/>
          </p15:clr>
        </p15:guide>
        <p15:guide id="9" pos="6336">
          <p15:clr>
            <a:srgbClr val="FBAE40"/>
          </p15:clr>
        </p15:guide>
        <p15:guide id="10" pos="4019">
          <p15:clr>
            <a:srgbClr val="FBAE40"/>
          </p15:clr>
        </p15:guide>
        <p15:guide id="11" pos="5210">
          <p15:clr>
            <a:srgbClr val="FBAE40"/>
          </p15:clr>
        </p15:guide>
        <p15:guide id="12" pos="6384">
          <p15:clr>
            <a:srgbClr val="FBAE40"/>
          </p15:clr>
        </p15:guide>
        <p15:guide id="13" pos="2784">
          <p15:clr>
            <a:srgbClr val="FBAE40"/>
          </p15:clr>
        </p15:guide>
        <p15:guide id="14" pos="1600">
          <p15:clr>
            <a:srgbClr val="FBAE40"/>
          </p15:clr>
        </p15:guide>
        <p15:guide id="15" pos="2086">
          <p15:clr>
            <a:srgbClr val="FBAE40"/>
          </p15:clr>
        </p15:guide>
        <p15:guide id="16" pos="3270">
          <p15:clr>
            <a:srgbClr val="FBAE40"/>
          </p15:clr>
        </p15:guide>
        <p15:guide id="17" pos="4512">
          <p15:clr>
            <a:srgbClr val="FBAE40"/>
          </p15:clr>
        </p15:guide>
        <p15:guide id="18" pos="5696">
          <p15:clr>
            <a:srgbClr val="FBAE40"/>
          </p15:clr>
        </p15:guide>
        <p15:guide id="19" pos="6854">
          <p15:clr>
            <a:srgbClr val="FBAE40"/>
          </p15:clr>
        </p15:guide>
        <p15:guide id="20" orient="horz" pos="1872">
          <p15:clr>
            <a:srgbClr val="FBAE40"/>
          </p15:clr>
        </p15:guide>
        <p15:guide id="21" orient="horz" pos="1176">
          <p15:clr>
            <a:srgbClr val="FBAE40"/>
          </p15:clr>
        </p15:guide>
        <p15:guide id="22" orient="horz" pos="2856">
          <p15:clr>
            <a:srgbClr val="FBAE40"/>
          </p15:clr>
        </p15:guide>
        <p15:guide id="23" orient="horz" pos="357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>
          <a:xfrm>
            <a:off x="263088" y="315137"/>
            <a:ext cx="8702271" cy="4655326"/>
          </a:xfrm>
          <a:effectLst/>
        </p:spPr>
        <p:txBody>
          <a:bodyPr anchor="t" anchorCtr="0"/>
          <a:lstStyle>
            <a:lvl1pPr>
              <a:lnSpc>
                <a:spcPct val="80000"/>
              </a:lnSpc>
              <a:spcAft>
                <a:spcPts val="0"/>
              </a:spcAft>
              <a:defRPr sz="9600" b="0" i="0">
                <a:solidFill>
                  <a:schemeClr val="tx2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[Presentation title]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quarter" idx="18" hasCustomPrompt="1"/>
          </p:nvPr>
        </p:nvSpPr>
        <p:spPr>
          <a:xfrm>
            <a:off x="334689" y="5166360"/>
            <a:ext cx="5761311" cy="713232"/>
          </a:xfrm>
          <a:effectLst/>
        </p:spPr>
        <p:txBody>
          <a:bodyPr anchor="t"/>
          <a:lstStyle>
            <a:lvl1pPr marL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[Optional subtitle]</a:t>
            </a:r>
          </a:p>
        </p:txBody>
      </p:sp>
      <p:sp>
        <p:nvSpPr>
          <p:cNvPr id="7" name="Text Box">
            <a:extLst>
              <a:ext uri="{FF2B5EF4-FFF2-40B4-BE49-F238E27FC236}">
                <a16:creationId xmlns:a16="http://schemas.microsoft.com/office/drawing/2014/main" id="{5E861747-F6BD-2B4E-8905-D6F5FB3BEBA5}"/>
              </a:ext>
            </a:extLst>
          </p:cNvPr>
          <p:cNvSpPr txBox="1"/>
          <p:nvPr/>
        </p:nvSpPr>
        <p:spPr>
          <a:xfrm>
            <a:off x="347753" y="6176891"/>
            <a:ext cx="574824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chemeClr val="tx1"/>
                </a:solidFill>
              </a:rPr>
              <a:t>© 2020 AT&amp;T Intellectual Property. AT&amp;T, Globe logo, and DIRECTV are registered trademarks and service marks of </a:t>
            </a:r>
            <a:br>
              <a:rPr lang="en-US" sz="600">
                <a:solidFill>
                  <a:schemeClr val="tx1"/>
                </a:solidFill>
              </a:rPr>
            </a:br>
            <a:r>
              <a:rPr lang="en-US" sz="600">
                <a:solidFill>
                  <a:schemeClr val="tx1"/>
                </a:solidFill>
              </a:rPr>
              <a:t>AT&amp;T Intellectual Property and/or AT&amp;T affiliated companies. All other marks are the property of their respective owners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" b="1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>
                <a:solidFill>
                  <a:schemeClr val="tx1"/>
                </a:solidFill>
              </a:rPr>
              <a:t>AT&amp;T Proprietary (Internal Use Only) - Not for use or disclosure outside the AT&amp;T companies except under written agreement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E7DD58-94C6-4387-A911-3BE708BBB7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966" y="6005661"/>
            <a:ext cx="1451979" cy="7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73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>
          <a:xfrm>
            <a:off x="263088" y="315137"/>
            <a:ext cx="8702271" cy="4655326"/>
          </a:xfrm>
          <a:effectLst/>
        </p:spPr>
        <p:txBody>
          <a:bodyPr anchor="t" anchorCtr="0"/>
          <a:lstStyle>
            <a:lvl1pPr>
              <a:lnSpc>
                <a:spcPct val="80000"/>
              </a:lnSpc>
              <a:spcAft>
                <a:spcPts val="0"/>
              </a:spcAft>
              <a:defRPr sz="9600" b="0" i="0">
                <a:solidFill>
                  <a:schemeClr val="tx2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[Presentation title]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quarter" idx="18" hasCustomPrompt="1"/>
          </p:nvPr>
        </p:nvSpPr>
        <p:spPr>
          <a:xfrm>
            <a:off x="334689" y="5166360"/>
            <a:ext cx="5761311" cy="713232"/>
          </a:xfrm>
          <a:effectLst/>
        </p:spPr>
        <p:txBody>
          <a:bodyPr anchor="t"/>
          <a:lstStyle>
            <a:lvl1pPr marL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[Optional subtitle]</a:t>
            </a:r>
          </a:p>
        </p:txBody>
      </p:sp>
      <p:sp>
        <p:nvSpPr>
          <p:cNvPr id="7" name="Text Box">
            <a:extLst>
              <a:ext uri="{FF2B5EF4-FFF2-40B4-BE49-F238E27FC236}">
                <a16:creationId xmlns:a16="http://schemas.microsoft.com/office/drawing/2014/main" id="{5E861747-F6BD-2B4E-8905-D6F5FB3BEBA5}"/>
              </a:ext>
            </a:extLst>
          </p:cNvPr>
          <p:cNvSpPr txBox="1"/>
          <p:nvPr/>
        </p:nvSpPr>
        <p:spPr>
          <a:xfrm>
            <a:off x="347753" y="6176891"/>
            <a:ext cx="574824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chemeClr val="tx1"/>
                </a:solidFill>
              </a:rPr>
              <a:t>© 2023 AT&amp;T Intellectual Property. AT&amp;T and globe logo are registered trademarks and service marks of </a:t>
            </a:r>
            <a:br>
              <a:rPr lang="en-US" sz="600">
                <a:solidFill>
                  <a:schemeClr val="tx1"/>
                </a:solidFill>
              </a:rPr>
            </a:br>
            <a:r>
              <a:rPr lang="en-US" sz="600">
                <a:solidFill>
                  <a:schemeClr val="tx1"/>
                </a:solidFill>
              </a:rPr>
              <a:t>AT&amp;T Intellectual Property and/or AT&amp;T affiliated companies. All other marks are the property of their respective owners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" b="1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>
                <a:solidFill>
                  <a:schemeClr val="tx1"/>
                </a:solidFill>
              </a:rPr>
              <a:t>AT&amp;T Proprietary (Internal Use Only) - Not for use or disclosure outside the AT&amp;T companies except under written agreement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E7DD58-94C6-4387-A911-3BE708BBB7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966" y="6005661"/>
            <a:ext cx="1451979" cy="7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68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>
          <a:xfrm>
            <a:off x="290806" y="245863"/>
            <a:ext cx="8674555" cy="1636913"/>
          </a:xfrm>
          <a:effectLst/>
        </p:spPr>
        <p:txBody>
          <a:bodyPr anchor="t" anchorCtr="0"/>
          <a:lstStyle>
            <a:lvl1pPr>
              <a:lnSpc>
                <a:spcPct val="90000"/>
              </a:lnSpc>
              <a:spcAft>
                <a:spcPts val="0"/>
              </a:spcAft>
              <a:defRPr sz="6000" b="0" i="0">
                <a:solidFill>
                  <a:schemeClr val="tx2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[Presentation title]</a:t>
            </a:r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8" hasCustomPrompt="1"/>
          </p:nvPr>
        </p:nvSpPr>
        <p:spPr>
          <a:xfrm>
            <a:off x="334689" y="2071376"/>
            <a:ext cx="5761311" cy="713232"/>
          </a:xfrm>
          <a:effectLst/>
        </p:spPr>
        <p:txBody>
          <a:bodyPr anchor="t"/>
          <a:lstStyle>
            <a:lvl1pPr marL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1pPr>
            <a:lvl2pPr marL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[Optional subtitle]</a:t>
            </a:r>
          </a:p>
        </p:txBody>
      </p:sp>
      <p:sp>
        <p:nvSpPr>
          <p:cNvPr id="7" name="Text Box">
            <a:extLst>
              <a:ext uri="{FF2B5EF4-FFF2-40B4-BE49-F238E27FC236}">
                <a16:creationId xmlns:a16="http://schemas.microsoft.com/office/drawing/2014/main" id="{71C472D9-27CE-418D-B85E-A4B1AFFCA23A}"/>
              </a:ext>
            </a:extLst>
          </p:cNvPr>
          <p:cNvSpPr txBox="1"/>
          <p:nvPr userDrawn="1"/>
        </p:nvSpPr>
        <p:spPr>
          <a:xfrm>
            <a:off x="347753" y="6176891"/>
            <a:ext cx="574824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chemeClr val="tx1"/>
                </a:solidFill>
              </a:rPr>
              <a:t>© 2023 AT&amp;T Intellectual Property. AT&amp;T and globe logo are registered trademarks and service marks of </a:t>
            </a:r>
            <a:br>
              <a:rPr lang="en-US" sz="600">
                <a:solidFill>
                  <a:schemeClr val="tx1"/>
                </a:solidFill>
              </a:rPr>
            </a:br>
            <a:r>
              <a:rPr lang="en-US" sz="600">
                <a:solidFill>
                  <a:schemeClr val="tx1"/>
                </a:solidFill>
              </a:rPr>
              <a:t>AT&amp;T Intellectual Property and/or AT&amp;T affiliated companies. All other marks are the property of their respective owners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" b="1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>
                <a:solidFill>
                  <a:schemeClr val="tx1"/>
                </a:solidFill>
              </a:rPr>
              <a:t>AT&amp;T Proprietary (Internal Use Only) - Not for use or disclosure outside the AT&amp;T companies except under written agreement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48E13-5AC4-4D81-8F5A-5690575558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966" y="6005661"/>
            <a:ext cx="1451979" cy="7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31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>
          <a:xfrm>
            <a:off x="292684" y="246888"/>
            <a:ext cx="10109738" cy="2511058"/>
          </a:xfrm>
          <a:effectLst/>
        </p:spPr>
        <p:txBody>
          <a:bodyPr anchor="t" anchorCtr="0"/>
          <a:lstStyle>
            <a:lvl1pPr>
              <a:lnSpc>
                <a:spcPct val="90000"/>
              </a:lnSpc>
              <a:spcAft>
                <a:spcPts val="0"/>
              </a:spcAft>
              <a:defRPr sz="6000" b="0" i="0">
                <a:solidFill>
                  <a:schemeClr val="bg1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[Section divider title]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39714527-FCC7-B147-AF40-40DA070BE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080" y="3414782"/>
            <a:ext cx="5760921" cy="155568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A5D6ECD3-2A6B-C148-87A6-983275D435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40565" y="6494061"/>
            <a:ext cx="722839" cy="192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E14FC8C8-B3CF-7340-BDD3-D7C39E5810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063405" y="6494061"/>
            <a:ext cx="5403204" cy="192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6" name="Straight Connector">
            <a:extLst>
              <a:ext uri="{FF2B5EF4-FFF2-40B4-BE49-F238E27FC236}">
                <a16:creationId xmlns:a16="http://schemas.microsoft.com/office/drawing/2014/main" id="{648CFAC4-3F6A-4249-9F48-503A85B31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ln w="6350" cap="sq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D3AB9EE-BAE8-427D-A4A4-C9C3250A2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029" y="6411739"/>
            <a:ext cx="744218" cy="3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5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>
          <a:xfrm>
            <a:off x="292684" y="246888"/>
            <a:ext cx="10109738" cy="2511058"/>
          </a:xfrm>
          <a:effectLst/>
        </p:spPr>
        <p:txBody>
          <a:bodyPr anchor="t" anchorCtr="0"/>
          <a:lstStyle>
            <a:lvl1pPr>
              <a:lnSpc>
                <a:spcPct val="90000"/>
              </a:lnSpc>
              <a:spcAft>
                <a:spcPts val="0"/>
              </a:spcAft>
              <a:defRPr sz="6000" b="0" i="0">
                <a:solidFill>
                  <a:schemeClr val="bg1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[Section divider title]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39714527-FCC7-B147-AF40-40DA070BE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080" y="3414782"/>
            <a:ext cx="5760921" cy="155568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A5D6ECD3-2A6B-C148-87A6-983275D435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40565" y="6494061"/>
            <a:ext cx="722839" cy="192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E14FC8C8-B3CF-7340-BDD3-D7C39E5810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063405" y="6494061"/>
            <a:ext cx="5403204" cy="192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6" name="Straight Connector">
            <a:extLst>
              <a:ext uri="{FF2B5EF4-FFF2-40B4-BE49-F238E27FC236}">
                <a16:creationId xmlns:a16="http://schemas.microsoft.com/office/drawing/2014/main" id="{648CFAC4-3F6A-4249-9F48-503A85B31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ln w="6350" cap="sq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D3AB9EE-BAE8-427D-A4A4-C9C3250A2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029" y="6411739"/>
            <a:ext cx="744218" cy="3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9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509903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581" y="1822440"/>
            <a:ext cx="11506148" cy="433864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EA2E8BB-F158-E34E-8F56-F2CA182AC7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7" name="Straight Connector">
            <a:extLst>
              <a:ext uri="{FF2B5EF4-FFF2-40B4-BE49-F238E27FC236}">
                <a16:creationId xmlns:a16="http://schemas.microsoft.com/office/drawing/2014/main" id="{FEA13839-5F72-2046-B228-6DC99C91A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3A6A8D-74A3-4012-8FDF-CE7DBAD5DD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583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510213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6"/>
            <a:ext cx="5538071" cy="433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99967" y="1822037"/>
            <a:ext cx="5533561" cy="433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E3A9557D-E65C-3F46-9C93-D074555B98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A0C418EE-6460-8E42-8C30-54DF8EF5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D6BC2D4-40A6-4FF2-A9A2-2ED9BB39B5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739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3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510213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5"/>
            <a:ext cx="3475625" cy="4336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46564" y="1822036"/>
            <a:ext cx="3475625" cy="4335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3C7F918-8831-034A-8C00-253A50C274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63858" y="1822036"/>
            <a:ext cx="3475625" cy="433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604638E5-7A89-3D4A-B0E3-E3C0BF34E9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9" name="Straight Connector">
            <a:extLst>
              <a:ext uri="{FF2B5EF4-FFF2-40B4-BE49-F238E27FC236}">
                <a16:creationId xmlns:a16="http://schemas.microsoft.com/office/drawing/2014/main" id="{A033881D-54A3-0A48-AB72-ECF64E6D0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983C5B5-EB9E-4048-998B-3A0DADBE58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77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4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5"/>
            <a:ext cx="2707329" cy="4336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64441" y="1822036"/>
            <a:ext cx="2707329" cy="4335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3C7F918-8831-034A-8C00-253A50C274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9612" y="1822036"/>
            <a:ext cx="2707329" cy="433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6008138-E871-7042-B79E-B1592A15A6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34783" y="1822036"/>
            <a:ext cx="2707329" cy="433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0F58A795-A68E-FD4E-A80C-E91251E6D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ADAD2240-3AE4-B34C-947E-EEBCB854A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ABA2181-9333-41AB-A901-D0C31AD3D5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4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4 column stack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510213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7"/>
            <a:ext cx="5533561" cy="163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06651" y="1822037"/>
            <a:ext cx="5533561" cy="163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3D1597-8385-C34D-9200-EF459D29C8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9270" y="3621025"/>
            <a:ext cx="5533561" cy="163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2BFD262-FDB9-0A42-93DD-1956191669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11004" y="3621025"/>
            <a:ext cx="5533561" cy="163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B6DEB42-41D1-4443-9F79-00E8E3A81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6510501E-5E7E-9B4C-B972-9D7AA5865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6C2DE48-A9C4-4463-B920-41E7B96985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594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4 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2605631"/>
            <a:ext cx="2707329" cy="82294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64163" y="2605631"/>
            <a:ext cx="2707329" cy="82269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3C7F918-8831-034A-8C00-253A50C274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9056" y="2605630"/>
            <a:ext cx="2707329" cy="82337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6008138-E871-7042-B79E-B1592A15A6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33949" y="2605630"/>
            <a:ext cx="2707329" cy="82337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754FB65-0049-2A4D-84B3-0E1EDA03A3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9270" y="4050793"/>
            <a:ext cx="2707329" cy="211033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6C07FEE-269E-1941-9A24-31C3DDCB814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61654" y="4050792"/>
            <a:ext cx="2707329" cy="211029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A6253EE2-43B8-6C42-839E-C05FE49D7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4039" y="4050793"/>
            <a:ext cx="2707329" cy="211033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F908B1C9-21E2-1143-88A4-CF2A7BB33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126423" y="4050792"/>
            <a:ext cx="2707329" cy="211029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E318CDF-3D28-0D45-A58E-785DBF27C9F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16" name="Straight Connector">
            <a:extLst>
              <a:ext uri="{FF2B5EF4-FFF2-40B4-BE49-F238E27FC236}">
                <a16:creationId xmlns:a16="http://schemas.microsoft.com/office/drawing/2014/main" id="{E70A6D88-32A0-FE4A-BCFF-A28D2F09E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C8360-2ED5-4EB4-9C3B-A17C380688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462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5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6"/>
            <a:ext cx="1847569" cy="4336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3485" y="1822036"/>
            <a:ext cx="1847569" cy="4335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3C7F918-8831-034A-8C00-253A50C274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57699" y="1822036"/>
            <a:ext cx="1847569" cy="433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6008138-E871-7042-B79E-B1592A15A6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71914" y="1822036"/>
            <a:ext cx="1847569" cy="433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C1FA193-BA39-E74D-928F-507D2FA49A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86129" y="1822036"/>
            <a:ext cx="1848331" cy="433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F10F0D1-9064-8744-9F0E-274C6B5535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E8DF81BC-3E43-4D48-B23A-C8E39A6F5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88B6CF1-0A87-4E79-9B29-5A83807D35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323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call-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59" y="301752"/>
            <a:ext cx="11606759" cy="4663440"/>
          </a:xfrm>
        </p:spPr>
        <p:txBody>
          <a:bodyPr/>
          <a:lstStyle>
            <a:lvl1pPr>
              <a:lnSpc>
                <a:spcPct val="80000"/>
              </a:lnSpc>
              <a:defRPr sz="1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4E16E967-BB1A-9C42-A19B-66F944EE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6" name="Straight Connector">
            <a:extLst>
              <a:ext uri="{FF2B5EF4-FFF2-40B4-BE49-F238E27FC236}">
                <a16:creationId xmlns:a16="http://schemas.microsoft.com/office/drawing/2014/main" id="{9D21E93F-FCBB-BF41-9B79-F82598BF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ln w="6350" cap="sq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752BE81-F7C2-4A77-ABF0-46A74487E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9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178712" y="271793"/>
            <a:ext cx="8660770" cy="4698670"/>
          </a:xfrm>
          <a:effectLst/>
        </p:spPr>
        <p:txBody>
          <a:bodyPr anchor="t" anchorCtr="0"/>
          <a:lstStyle>
            <a:lvl1pPr>
              <a:lnSpc>
                <a:spcPct val="90000"/>
              </a:lnSpc>
              <a:spcAft>
                <a:spcPts val="0"/>
              </a:spcAft>
              <a:defRPr sz="4800" b="0" i="0">
                <a:solidFill>
                  <a:schemeClr val="tx2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[Insert quote here]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FDF867-EACE-7949-B1B5-8388E8918D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76B9F2C-706D-4C4D-9E1A-F252EC674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5BBCAD71-7FCF-4145-86F3-146DC475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2815F9C-023C-4113-A56A-12AC4DFF7E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509903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581" y="1822440"/>
            <a:ext cx="11506148" cy="433864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EA2E8BB-F158-E34E-8F56-F2CA182AC7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7" name="Straight Connector">
            <a:extLst>
              <a:ext uri="{FF2B5EF4-FFF2-40B4-BE49-F238E27FC236}">
                <a16:creationId xmlns:a16="http://schemas.microsoft.com/office/drawing/2014/main" id="{FEA13839-5F72-2046-B228-6DC99C91A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3A6A8D-74A3-4012-8FDF-CE7DBAD5DD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90526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um 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068284" y="271793"/>
            <a:ext cx="5771199" cy="4698670"/>
          </a:xfrm>
          <a:effectLst/>
        </p:spPr>
        <p:txBody>
          <a:bodyPr anchor="t" anchorCtr="0"/>
          <a:lstStyle>
            <a:lvl1pPr>
              <a:lnSpc>
                <a:spcPct val="90000"/>
              </a:lnSpc>
              <a:spcAft>
                <a:spcPts val="0"/>
              </a:spcAft>
              <a:defRPr sz="4800" b="0" i="0">
                <a:solidFill>
                  <a:schemeClr val="tx2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[Insert quote here]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FDF867-EACE-7949-B1B5-8388E8918D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76B9F2C-706D-4C4D-9E1A-F252EC674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5BBCAD71-7FCF-4145-86F3-146DC475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EA09E01-CCC3-4E3D-A6E4-E1A8AACFF0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2665535" cy="13457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69" y="1831180"/>
            <a:ext cx="2665535" cy="432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6CD9315E-F477-2446-82CB-6BF7F161B77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3452124" y="338140"/>
            <a:ext cx="8387359" cy="5822949"/>
          </a:xfrm>
          <a:pattFill prst="ltUpDiag">
            <a:fgClr>
              <a:srgbClr val="E8E8E8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CF254AFD-878E-234F-AA25-686444015F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08F8CA46-8130-744D-B5AC-D0DFF7637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47E99BC-659A-46D2-9AA4-C92179D06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513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2665535" cy="1344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31180"/>
            <a:ext cx="2665535" cy="4329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hart Placeholder">
            <a:extLst>
              <a:ext uri="{FF2B5EF4-FFF2-40B4-BE49-F238E27FC236}">
                <a16:creationId xmlns:a16="http://schemas.microsoft.com/office/drawing/2014/main" id="{1C7BD4DB-E9C7-7E4B-B7E0-B3D954B1366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452125" y="338140"/>
            <a:ext cx="8387359" cy="5822948"/>
          </a:xfrm>
          <a:pattFill prst="ltUpDiag">
            <a:fgClr>
              <a:srgbClr val="E8E8E8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8F1B83A1-CAFB-664B-9F60-50F0B41D127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9" name="Straight Connector">
            <a:extLst>
              <a:ext uri="{FF2B5EF4-FFF2-40B4-BE49-F238E27FC236}">
                <a16:creationId xmlns:a16="http://schemas.microsoft.com/office/drawing/2014/main" id="{5A21ED91-B37B-4244-8417-091A7E834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3E564DF-0039-4226-BA3B-747DCE98B9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510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line on photo (full bleed)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035B9A5E-75A7-C940-9B39-A66F6C0AAD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>
          <a:xfrm>
            <a:off x="292684" y="265176"/>
            <a:ext cx="9885841" cy="3163824"/>
          </a:xfrm>
          <a:effectLst/>
        </p:spPr>
        <p:txBody>
          <a:bodyPr anchor="t" anchorCtr="0"/>
          <a:lstStyle>
            <a:lvl1pPr>
              <a:lnSpc>
                <a:spcPct val="90000"/>
              </a:lnSpc>
              <a:spcAft>
                <a:spcPts val="0"/>
              </a:spcAft>
              <a:defRPr sz="6000" b="0" i="0">
                <a:solidFill>
                  <a:schemeClr val="tx1"/>
                </a:solidFill>
                <a:latin typeface="ATT Aleck Sans Medium" panose="020B0503020203020204" pitchFamily="34" charset="0"/>
                <a:cs typeface="ATT Aleck Sans Medium" panose="020B0503020203020204" pitchFamily="34" charset="0"/>
              </a:defRPr>
            </a:lvl1pPr>
          </a:lstStyle>
          <a:p>
            <a:r>
              <a:rPr lang="en-US"/>
              <a:t>[Insert headline here]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BE940FB6-9BA4-4B4A-BF43-FD019C59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65D60C4-C29A-7742-A5B2-EFC00505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F1C7F-9480-4F76-9094-C78C70DB00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029" y="6411739"/>
            <a:ext cx="744218" cy="3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85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/2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85" y="265176"/>
            <a:ext cx="5574657" cy="5895912"/>
          </a:xfrm>
        </p:spPr>
        <p:txBody>
          <a:bodyPr/>
          <a:lstStyle>
            <a:lvl1pPr>
              <a:lnSpc>
                <a:spcPct val="90000"/>
              </a:lnSpc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BBEEA372-8B0E-CB42-B7A8-955EE4FE32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1237" y="0"/>
            <a:ext cx="6100764" cy="6858000"/>
          </a:xfrm>
          <a:solidFill>
            <a:srgbClr val="E8E8E8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70EDB3F-BA1C-8549-8E96-DFBA213B2A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94729" y="6492240"/>
            <a:ext cx="5323108" cy="192024"/>
          </a:xfrm>
        </p:spPr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CEDB3-818B-408E-978F-D9C589DF0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029" y="6411739"/>
            <a:ext cx="744218" cy="3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8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+ 1/2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5538071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BBEEA372-8B0E-CB42-B7A8-955EE4FE32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1237" y="0"/>
            <a:ext cx="6100764" cy="6858000"/>
          </a:xfrm>
          <a:solidFill>
            <a:srgbClr val="E8E8E8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6"/>
            <a:ext cx="5538071" cy="433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70EDB3F-BA1C-8549-8E96-DFBA213B2A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94729" y="6492240"/>
            <a:ext cx="5323108" cy="192024"/>
          </a:xfrm>
        </p:spPr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0E2126-E2C2-4A24-96BE-37FBCF34D8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029" y="6411739"/>
            <a:ext cx="744218" cy="3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396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/2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BBEEA372-8B0E-CB42-B7A8-955EE4FE32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100764" cy="6858000"/>
          </a:xfrm>
          <a:solidFill>
            <a:srgbClr val="E8E8E8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639" y="266104"/>
            <a:ext cx="5567845" cy="5894984"/>
          </a:xfrm>
        </p:spPr>
        <p:txBody>
          <a:bodyPr/>
          <a:lstStyle>
            <a:lvl1pPr>
              <a:lnSpc>
                <a:spcPct val="90000"/>
              </a:lnSpc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70EDB3F-BA1C-8549-8E96-DFBA213B2A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94729" y="6492240"/>
            <a:ext cx="5323108" cy="192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7FB67-AE6E-4A7C-AC36-9280CE55BF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524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+ 1/2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BBEEA372-8B0E-CB42-B7A8-955EE4FE32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100764" cy="6858000"/>
          </a:xfrm>
          <a:solidFill>
            <a:srgbClr val="E8E8E8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150" y="283464"/>
            <a:ext cx="5538071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98150" y="1822036"/>
            <a:ext cx="5538071" cy="433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70EDB3F-BA1C-8549-8E96-DFBA213B2A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94731" y="6492240"/>
            <a:ext cx="5323108" cy="1920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0C527-ADB5-4D70-9923-5D27619E15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909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(on AT&amp;T blu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8626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6"/>
            <a:ext cx="2665535" cy="43390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4F98A8BB-6209-574B-B436-4BC74C0794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7" name="Straight Connector">
            <a:extLst>
              <a:ext uri="{FF2B5EF4-FFF2-40B4-BE49-F238E27FC236}">
                <a16:creationId xmlns:a16="http://schemas.microsoft.com/office/drawing/2014/main" id="{CC653A88-1579-A54E-95FF-23E73607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ln w="6350" cap="sq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3AFA4B-8F87-4894-A620-E4C0D0731B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029" y="6411739"/>
            <a:ext cx="744218" cy="3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440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8987" y="280928"/>
            <a:ext cx="11510496" cy="65285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[Slide title]</a:t>
            </a:r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85ECC81-F806-1342-B46E-27DAB802BE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6" name="Straight Connector">
            <a:extLst>
              <a:ext uri="{FF2B5EF4-FFF2-40B4-BE49-F238E27FC236}">
                <a16:creationId xmlns:a16="http://schemas.microsoft.com/office/drawing/2014/main" id="{D367BE66-D6F2-1046-B922-95193B856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FC5DA52-EA53-417E-A4F6-7CBD2ADEBB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0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510213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6"/>
            <a:ext cx="5538071" cy="433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99967" y="1822037"/>
            <a:ext cx="5533561" cy="433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E3A9557D-E65C-3F46-9C93-D074555B98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A0C418EE-6460-8E42-8C30-54DF8EF5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D6BC2D4-40A6-4FF2-A9A2-2ED9BB39B5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71719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CE87F42-0DBA-1F4D-BB94-6D9B444C73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  <p:cxnSp>
        <p:nvCxnSpPr>
          <p:cNvPr id="5" name="Straight Connector">
            <a:extLst>
              <a:ext uri="{FF2B5EF4-FFF2-40B4-BE49-F238E27FC236}">
                <a16:creationId xmlns:a16="http://schemas.microsoft.com/office/drawing/2014/main" id="{A8B53130-DD9A-C949-850D-7D7CC44F6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520840C-D89F-41CD-AB90-EEB1F5426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711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Globe (on AT&amp;T blu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C57B4-DF4F-498D-BACA-FA958A689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088" y="2075686"/>
            <a:ext cx="5605824" cy="27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3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Globe (on 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5E5479-2146-4B7E-B6DF-D980BB0D90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991" y="2120127"/>
            <a:ext cx="5314018" cy="26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7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63"/>
          <p:cNvSpPr>
            <a:spLocks noGrp="1"/>
          </p:cNvSpPr>
          <p:nvPr userDrawn="1">
            <p:ph type="body" sz="quarter" idx="13"/>
          </p:nvPr>
        </p:nvSpPr>
        <p:spPr>
          <a:xfrm>
            <a:off x="597647" y="833231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63"/>
          <p:cNvSpPr>
            <a:spLocks noGrp="1"/>
          </p:cNvSpPr>
          <p:nvPr userDrawn="1">
            <p:ph type="body" sz="quarter" idx="14"/>
          </p:nvPr>
        </p:nvSpPr>
        <p:spPr>
          <a:xfrm>
            <a:off x="2471964" y="833231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63"/>
          <p:cNvSpPr>
            <a:spLocks noGrp="1"/>
          </p:cNvSpPr>
          <p:nvPr userDrawn="1">
            <p:ph type="body" sz="quarter" idx="15"/>
          </p:nvPr>
        </p:nvSpPr>
        <p:spPr>
          <a:xfrm>
            <a:off x="4352767" y="826413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63"/>
          <p:cNvSpPr>
            <a:spLocks noGrp="1"/>
          </p:cNvSpPr>
          <p:nvPr userDrawn="1">
            <p:ph type="body" sz="quarter" idx="16"/>
          </p:nvPr>
        </p:nvSpPr>
        <p:spPr>
          <a:xfrm>
            <a:off x="6275214" y="833231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63"/>
          <p:cNvSpPr>
            <a:spLocks noGrp="1"/>
          </p:cNvSpPr>
          <p:nvPr userDrawn="1">
            <p:ph type="body" sz="quarter" idx="17"/>
          </p:nvPr>
        </p:nvSpPr>
        <p:spPr>
          <a:xfrm>
            <a:off x="8176203" y="830691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63"/>
          <p:cNvSpPr>
            <a:spLocks noGrp="1"/>
          </p:cNvSpPr>
          <p:nvPr userDrawn="1">
            <p:ph type="body" sz="quarter" idx="18"/>
          </p:nvPr>
        </p:nvSpPr>
        <p:spPr>
          <a:xfrm>
            <a:off x="597647" y="193051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63"/>
          <p:cNvSpPr>
            <a:spLocks noGrp="1"/>
          </p:cNvSpPr>
          <p:nvPr userDrawn="1">
            <p:ph type="body" sz="quarter" idx="19"/>
          </p:nvPr>
        </p:nvSpPr>
        <p:spPr>
          <a:xfrm>
            <a:off x="2471964" y="193051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3"/>
          <p:cNvSpPr>
            <a:spLocks noGrp="1"/>
          </p:cNvSpPr>
          <p:nvPr userDrawn="1">
            <p:ph type="body" sz="quarter" idx="20"/>
          </p:nvPr>
        </p:nvSpPr>
        <p:spPr>
          <a:xfrm>
            <a:off x="4352767" y="1921152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3"/>
          <p:cNvSpPr>
            <a:spLocks noGrp="1"/>
          </p:cNvSpPr>
          <p:nvPr userDrawn="1">
            <p:ph type="body" sz="quarter" idx="21"/>
          </p:nvPr>
        </p:nvSpPr>
        <p:spPr>
          <a:xfrm>
            <a:off x="6275214" y="193051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63"/>
          <p:cNvSpPr>
            <a:spLocks noGrp="1"/>
          </p:cNvSpPr>
          <p:nvPr userDrawn="1">
            <p:ph type="body" sz="quarter" idx="22"/>
          </p:nvPr>
        </p:nvSpPr>
        <p:spPr>
          <a:xfrm>
            <a:off x="8176203" y="193051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63"/>
          <p:cNvSpPr>
            <a:spLocks noGrp="1"/>
          </p:cNvSpPr>
          <p:nvPr userDrawn="1">
            <p:ph type="body" sz="quarter" idx="23"/>
          </p:nvPr>
        </p:nvSpPr>
        <p:spPr>
          <a:xfrm>
            <a:off x="597647" y="303795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63"/>
          <p:cNvSpPr>
            <a:spLocks noGrp="1"/>
          </p:cNvSpPr>
          <p:nvPr userDrawn="1">
            <p:ph type="body" sz="quarter" idx="24"/>
          </p:nvPr>
        </p:nvSpPr>
        <p:spPr>
          <a:xfrm>
            <a:off x="2471964" y="303795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63"/>
          <p:cNvSpPr>
            <a:spLocks noGrp="1"/>
          </p:cNvSpPr>
          <p:nvPr userDrawn="1">
            <p:ph type="body" sz="quarter" idx="25"/>
          </p:nvPr>
        </p:nvSpPr>
        <p:spPr>
          <a:xfrm>
            <a:off x="4352767" y="3041292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63"/>
          <p:cNvSpPr>
            <a:spLocks noGrp="1"/>
          </p:cNvSpPr>
          <p:nvPr userDrawn="1">
            <p:ph type="body" sz="quarter" idx="26"/>
          </p:nvPr>
        </p:nvSpPr>
        <p:spPr>
          <a:xfrm>
            <a:off x="6275214" y="303795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3"/>
          <p:cNvSpPr>
            <a:spLocks noGrp="1"/>
          </p:cNvSpPr>
          <p:nvPr userDrawn="1">
            <p:ph type="body" sz="quarter" idx="27"/>
          </p:nvPr>
        </p:nvSpPr>
        <p:spPr>
          <a:xfrm>
            <a:off x="8176203" y="303795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63"/>
          <p:cNvSpPr>
            <a:spLocks noGrp="1"/>
          </p:cNvSpPr>
          <p:nvPr userDrawn="1">
            <p:ph type="body" sz="quarter" idx="28"/>
          </p:nvPr>
        </p:nvSpPr>
        <p:spPr>
          <a:xfrm>
            <a:off x="597647" y="41466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63"/>
          <p:cNvSpPr>
            <a:spLocks noGrp="1"/>
          </p:cNvSpPr>
          <p:nvPr userDrawn="1">
            <p:ph type="body" sz="quarter" idx="29"/>
          </p:nvPr>
        </p:nvSpPr>
        <p:spPr>
          <a:xfrm>
            <a:off x="2471738" y="4152375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63"/>
          <p:cNvSpPr>
            <a:spLocks noGrp="1"/>
          </p:cNvSpPr>
          <p:nvPr userDrawn="1">
            <p:ph type="body" sz="quarter" idx="30"/>
          </p:nvPr>
        </p:nvSpPr>
        <p:spPr>
          <a:xfrm>
            <a:off x="4352767" y="4150002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63"/>
          <p:cNvSpPr>
            <a:spLocks noGrp="1"/>
          </p:cNvSpPr>
          <p:nvPr userDrawn="1">
            <p:ph type="body" sz="quarter" idx="31"/>
          </p:nvPr>
        </p:nvSpPr>
        <p:spPr>
          <a:xfrm>
            <a:off x="6275214" y="41466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63"/>
          <p:cNvSpPr>
            <a:spLocks noGrp="1"/>
          </p:cNvSpPr>
          <p:nvPr userDrawn="1">
            <p:ph type="body" sz="quarter" idx="32"/>
          </p:nvPr>
        </p:nvSpPr>
        <p:spPr>
          <a:xfrm>
            <a:off x="8176203" y="41466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63"/>
          <p:cNvSpPr>
            <a:spLocks noGrp="1"/>
          </p:cNvSpPr>
          <p:nvPr userDrawn="1">
            <p:ph type="body" sz="quarter" idx="33"/>
          </p:nvPr>
        </p:nvSpPr>
        <p:spPr>
          <a:xfrm>
            <a:off x="597647" y="53023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63"/>
          <p:cNvSpPr>
            <a:spLocks noGrp="1"/>
          </p:cNvSpPr>
          <p:nvPr userDrawn="1">
            <p:ph type="body" sz="quarter" idx="34"/>
          </p:nvPr>
        </p:nvSpPr>
        <p:spPr>
          <a:xfrm>
            <a:off x="2471964" y="53023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63"/>
          <p:cNvSpPr>
            <a:spLocks noGrp="1"/>
          </p:cNvSpPr>
          <p:nvPr userDrawn="1">
            <p:ph type="body" sz="quarter" idx="35"/>
          </p:nvPr>
        </p:nvSpPr>
        <p:spPr>
          <a:xfrm>
            <a:off x="4352767" y="5305702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63"/>
          <p:cNvSpPr>
            <a:spLocks noGrp="1"/>
          </p:cNvSpPr>
          <p:nvPr userDrawn="1">
            <p:ph type="body" sz="quarter" idx="36"/>
          </p:nvPr>
        </p:nvSpPr>
        <p:spPr>
          <a:xfrm>
            <a:off x="6275214" y="53023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63"/>
          <p:cNvSpPr>
            <a:spLocks noGrp="1"/>
          </p:cNvSpPr>
          <p:nvPr userDrawn="1">
            <p:ph type="body" sz="quarter" idx="37"/>
          </p:nvPr>
        </p:nvSpPr>
        <p:spPr>
          <a:xfrm>
            <a:off x="8176203" y="5305702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8" name="Group 127"/>
          <p:cNvGrpSpPr/>
          <p:nvPr userDrawn="1"/>
        </p:nvGrpSpPr>
        <p:grpSpPr>
          <a:xfrm>
            <a:off x="490491" y="833230"/>
            <a:ext cx="11220246" cy="5474970"/>
            <a:chOff x="490491" y="925830"/>
            <a:chExt cx="9866541" cy="5474970"/>
          </a:xfrm>
        </p:grpSpPr>
        <p:grpSp>
          <p:nvGrpSpPr>
            <p:cNvPr id="126" name="Group 125"/>
            <p:cNvGrpSpPr/>
            <p:nvPr userDrawn="1"/>
          </p:nvGrpSpPr>
          <p:grpSpPr>
            <a:xfrm>
              <a:off x="490491" y="925830"/>
              <a:ext cx="8209754" cy="5474970"/>
              <a:chOff x="490491" y="925830"/>
              <a:chExt cx="8209754" cy="5474970"/>
            </a:xfrm>
          </p:grpSpPr>
          <p:cxnSp>
            <p:nvCxnSpPr>
              <p:cNvPr id="5" name="Straight Connector 4"/>
              <p:cNvCxnSpPr/>
              <p:nvPr userDrawn="1"/>
            </p:nvCxnSpPr>
            <p:spPr>
              <a:xfrm>
                <a:off x="490493" y="925830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 userDrawn="1"/>
            </p:nvCxnSpPr>
            <p:spPr>
              <a:xfrm>
                <a:off x="490493" y="925830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 userDrawn="1"/>
            </p:nvCxnSpPr>
            <p:spPr>
              <a:xfrm>
                <a:off x="490491" y="2009816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 userDrawn="1"/>
            </p:nvCxnSpPr>
            <p:spPr>
              <a:xfrm>
                <a:off x="490491" y="2009816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 userDrawn="1"/>
            </p:nvCxnSpPr>
            <p:spPr>
              <a:xfrm>
                <a:off x="490494" y="3128768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 userDrawn="1"/>
            </p:nvCxnSpPr>
            <p:spPr>
              <a:xfrm>
                <a:off x="490494" y="3128768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 userDrawn="1"/>
            </p:nvCxnSpPr>
            <p:spPr>
              <a:xfrm>
                <a:off x="2142977" y="925830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142977" y="925830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2142975" y="2009816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2142975" y="2009816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2142979" y="3128768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2142979" y="3128768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3795461" y="925830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>
                <a:off x="3795461" y="925830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 userDrawn="1"/>
            </p:nvCxnSpPr>
            <p:spPr>
              <a:xfrm>
                <a:off x="3795460" y="2009816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3795460" y="2009816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3795463" y="3128768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3795463" y="3128768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5488919" y="925830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5488919" y="925830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5488917" y="2009816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5488917" y="2009816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5488920" y="3128768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5488920" y="3128768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490493" y="4235112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490493" y="4235112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490491" y="5388657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490491" y="5388657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2142979" y="4235112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2142979" y="4235112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2142976" y="5388657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2142976" y="5388657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795464" y="4235112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795464" y="4235112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3795462" y="5388657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3795462" y="5388657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488922" y="4235112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488922" y="4235112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488920" y="5388657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488920" y="5388657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7157013" y="925830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7157013" y="925830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7157010" y="2009816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7157010" y="2009816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7157014" y="3128768"/>
                <a:ext cx="0" cy="9511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7157014" y="3128768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7157016" y="4235112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7157016" y="4235112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7157014" y="5388657"/>
                <a:ext cx="0" cy="10121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7157014" y="5388657"/>
                <a:ext cx="1543229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Straight Connector 79"/>
            <p:cNvCxnSpPr/>
            <p:nvPr userDrawn="1"/>
          </p:nvCxnSpPr>
          <p:spPr>
            <a:xfrm>
              <a:off x="8813800" y="925830"/>
              <a:ext cx="0" cy="951111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8813800" y="925830"/>
              <a:ext cx="1543229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813797" y="2009816"/>
              <a:ext cx="0" cy="951111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>
              <a:off x="8813797" y="2009816"/>
              <a:ext cx="1543229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>
              <a:off x="8813801" y="3128768"/>
              <a:ext cx="0" cy="951111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>
            <a:xfrm>
              <a:off x="8813801" y="3128768"/>
              <a:ext cx="1543229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>
              <a:off x="8813803" y="4235112"/>
              <a:ext cx="0" cy="10121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>
              <a:off x="8813803" y="4235112"/>
              <a:ext cx="1543229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>
            <a:xfrm>
              <a:off x="8813801" y="5388657"/>
              <a:ext cx="0" cy="10121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>
            <a:xfrm>
              <a:off x="8813801" y="5388657"/>
              <a:ext cx="1543229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 Placeholder 63"/>
          <p:cNvSpPr>
            <a:spLocks noGrp="1"/>
          </p:cNvSpPr>
          <p:nvPr userDrawn="1">
            <p:ph type="body" sz="quarter" idx="38"/>
          </p:nvPr>
        </p:nvSpPr>
        <p:spPr>
          <a:xfrm>
            <a:off x="10057580" y="833231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Text Placeholder 63"/>
          <p:cNvSpPr>
            <a:spLocks noGrp="1"/>
          </p:cNvSpPr>
          <p:nvPr userDrawn="1">
            <p:ph type="body" sz="quarter" idx="39"/>
          </p:nvPr>
        </p:nvSpPr>
        <p:spPr>
          <a:xfrm>
            <a:off x="10057580" y="191781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63"/>
          <p:cNvSpPr>
            <a:spLocks noGrp="1"/>
          </p:cNvSpPr>
          <p:nvPr userDrawn="1">
            <p:ph type="body" sz="quarter" idx="40"/>
          </p:nvPr>
        </p:nvSpPr>
        <p:spPr>
          <a:xfrm>
            <a:off x="10057580" y="302525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63"/>
          <p:cNvSpPr>
            <a:spLocks noGrp="1"/>
          </p:cNvSpPr>
          <p:nvPr userDrawn="1">
            <p:ph type="body" sz="quarter" idx="41"/>
          </p:nvPr>
        </p:nvSpPr>
        <p:spPr>
          <a:xfrm>
            <a:off x="10057580" y="41339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63"/>
          <p:cNvSpPr>
            <a:spLocks noGrp="1"/>
          </p:cNvSpPr>
          <p:nvPr userDrawn="1">
            <p:ph type="body" sz="quarter" idx="42"/>
          </p:nvPr>
        </p:nvSpPr>
        <p:spPr>
          <a:xfrm>
            <a:off x="10057580" y="5289660"/>
            <a:ext cx="1650773" cy="285750"/>
          </a:xfrm>
        </p:spPr>
        <p:txBody>
          <a:bodyPr anchor="ctr"/>
          <a:lstStyle>
            <a:lvl1pPr>
              <a:defRPr sz="1050" b="0" i="0">
                <a:solidFill>
                  <a:schemeClr val="tx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EFC9132-DD60-D945-80AA-3809537784F8}"/>
              </a:ext>
            </a:extLst>
          </p:cNvPr>
          <p:cNvSpPr/>
          <p:nvPr userDrawn="1"/>
        </p:nvSpPr>
        <p:spPr>
          <a:xfrm>
            <a:off x="1463675" y="1079462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54857B6-DB90-134A-933C-4977C7E92AC9}"/>
              </a:ext>
            </a:extLst>
          </p:cNvPr>
          <p:cNvSpPr/>
          <p:nvPr userDrawn="1"/>
        </p:nvSpPr>
        <p:spPr>
          <a:xfrm>
            <a:off x="3335204" y="107944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738358-9032-EB4F-ADF4-8D74C8A62260}"/>
              </a:ext>
            </a:extLst>
          </p:cNvPr>
          <p:cNvSpPr/>
          <p:nvPr userDrawn="1"/>
        </p:nvSpPr>
        <p:spPr>
          <a:xfrm>
            <a:off x="5224752" y="107944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43115C3-D484-B74F-90F9-78388A64AE4B}"/>
              </a:ext>
            </a:extLst>
          </p:cNvPr>
          <p:cNvSpPr/>
          <p:nvPr userDrawn="1"/>
        </p:nvSpPr>
        <p:spPr>
          <a:xfrm>
            <a:off x="7142268" y="107944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6BD6AC7-FBF9-B941-A98C-C7568CBFEBE9}"/>
              </a:ext>
            </a:extLst>
          </p:cNvPr>
          <p:cNvSpPr/>
          <p:nvPr userDrawn="1"/>
        </p:nvSpPr>
        <p:spPr>
          <a:xfrm>
            <a:off x="9042400" y="107944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9D5CF96-4062-0242-BABC-18532916DB39}"/>
              </a:ext>
            </a:extLst>
          </p:cNvPr>
          <p:cNvSpPr/>
          <p:nvPr userDrawn="1"/>
        </p:nvSpPr>
        <p:spPr>
          <a:xfrm>
            <a:off x="10916598" y="107944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D6935D4-6052-7042-AF1F-4863238DAF94}"/>
              </a:ext>
            </a:extLst>
          </p:cNvPr>
          <p:cNvSpPr/>
          <p:nvPr userDrawn="1"/>
        </p:nvSpPr>
        <p:spPr>
          <a:xfrm>
            <a:off x="1463675" y="2163529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D0C15EB-FB47-4447-A161-EFC96055530F}"/>
              </a:ext>
            </a:extLst>
          </p:cNvPr>
          <p:cNvSpPr/>
          <p:nvPr userDrawn="1"/>
        </p:nvSpPr>
        <p:spPr>
          <a:xfrm>
            <a:off x="3335204" y="2163516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ACC8C4F-533C-3848-ADF9-34264E9B7B37}"/>
              </a:ext>
            </a:extLst>
          </p:cNvPr>
          <p:cNvSpPr/>
          <p:nvPr userDrawn="1"/>
        </p:nvSpPr>
        <p:spPr>
          <a:xfrm>
            <a:off x="5224752" y="2163516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4F2142A-0966-5649-91C9-D416DC1F08AD}"/>
              </a:ext>
            </a:extLst>
          </p:cNvPr>
          <p:cNvSpPr/>
          <p:nvPr userDrawn="1"/>
        </p:nvSpPr>
        <p:spPr>
          <a:xfrm>
            <a:off x="7142268" y="2163516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8DD12B-2513-BC45-B5BB-A378CDB93FF0}"/>
              </a:ext>
            </a:extLst>
          </p:cNvPr>
          <p:cNvSpPr/>
          <p:nvPr userDrawn="1"/>
        </p:nvSpPr>
        <p:spPr>
          <a:xfrm>
            <a:off x="9042400" y="2163516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53C6227-28F1-8543-BABE-98D57F971ACB}"/>
              </a:ext>
            </a:extLst>
          </p:cNvPr>
          <p:cNvSpPr/>
          <p:nvPr userDrawn="1"/>
        </p:nvSpPr>
        <p:spPr>
          <a:xfrm>
            <a:off x="10916598" y="2163516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CE4023C-26ED-374F-90EF-151D5DECA8B2}"/>
              </a:ext>
            </a:extLst>
          </p:cNvPr>
          <p:cNvSpPr/>
          <p:nvPr userDrawn="1"/>
        </p:nvSpPr>
        <p:spPr>
          <a:xfrm>
            <a:off x="1470521" y="3286548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737692A-F1C1-9B44-95A6-821D690B6F8E}"/>
              </a:ext>
            </a:extLst>
          </p:cNvPr>
          <p:cNvSpPr/>
          <p:nvPr userDrawn="1"/>
        </p:nvSpPr>
        <p:spPr>
          <a:xfrm>
            <a:off x="3342050" y="3286535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A128F9-C0EF-BD46-ADC3-B57530700323}"/>
              </a:ext>
            </a:extLst>
          </p:cNvPr>
          <p:cNvSpPr/>
          <p:nvPr userDrawn="1"/>
        </p:nvSpPr>
        <p:spPr>
          <a:xfrm>
            <a:off x="5231598" y="3286535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481CF97-900E-484B-9277-2CEB96CF8857}"/>
              </a:ext>
            </a:extLst>
          </p:cNvPr>
          <p:cNvSpPr/>
          <p:nvPr userDrawn="1"/>
        </p:nvSpPr>
        <p:spPr>
          <a:xfrm>
            <a:off x="7149114" y="3286535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C9EBBE4-A8E1-0244-9A22-2F4607651D59}"/>
              </a:ext>
            </a:extLst>
          </p:cNvPr>
          <p:cNvSpPr/>
          <p:nvPr userDrawn="1"/>
        </p:nvSpPr>
        <p:spPr>
          <a:xfrm>
            <a:off x="9049246" y="3286535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B029F4-C094-4E47-BF2E-F6914A8AE51B}"/>
              </a:ext>
            </a:extLst>
          </p:cNvPr>
          <p:cNvSpPr/>
          <p:nvPr userDrawn="1"/>
        </p:nvSpPr>
        <p:spPr>
          <a:xfrm>
            <a:off x="10923444" y="3286535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734C1C7-A426-334C-9FD3-7530F483F1B7}"/>
              </a:ext>
            </a:extLst>
          </p:cNvPr>
          <p:cNvSpPr/>
          <p:nvPr userDrawn="1"/>
        </p:nvSpPr>
        <p:spPr>
          <a:xfrm>
            <a:off x="1470521" y="4449777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27F2EB1-06CF-7C4E-A3BB-D683E6B15ED8}"/>
              </a:ext>
            </a:extLst>
          </p:cNvPr>
          <p:cNvSpPr/>
          <p:nvPr userDrawn="1"/>
        </p:nvSpPr>
        <p:spPr>
          <a:xfrm>
            <a:off x="3342050" y="4449764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CE07CF5-9900-2F4B-98BE-06B6128ECAE6}"/>
              </a:ext>
            </a:extLst>
          </p:cNvPr>
          <p:cNvSpPr/>
          <p:nvPr userDrawn="1"/>
        </p:nvSpPr>
        <p:spPr>
          <a:xfrm>
            <a:off x="5231598" y="4449764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3FCE58B-3820-A840-8436-A1B67EA181A4}"/>
              </a:ext>
            </a:extLst>
          </p:cNvPr>
          <p:cNvSpPr/>
          <p:nvPr userDrawn="1"/>
        </p:nvSpPr>
        <p:spPr>
          <a:xfrm>
            <a:off x="7149114" y="4449764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322DDCA-F82A-6341-9D23-79CAEAA2D70E}"/>
              </a:ext>
            </a:extLst>
          </p:cNvPr>
          <p:cNvSpPr/>
          <p:nvPr userDrawn="1"/>
        </p:nvSpPr>
        <p:spPr>
          <a:xfrm>
            <a:off x="9049246" y="4449764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2BAB3FE-F5BD-184B-B422-B70FE8456973}"/>
              </a:ext>
            </a:extLst>
          </p:cNvPr>
          <p:cNvSpPr/>
          <p:nvPr userDrawn="1"/>
        </p:nvSpPr>
        <p:spPr>
          <a:xfrm>
            <a:off x="10923444" y="4449764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0" i="0">
              <a:latin typeface="ATT Aleck Sans" panose="020B0503020203020204" pitchFamily="34" charset="0"/>
              <a:cs typeface="ATT Aleck Sans" panose="020B0503020203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44BE9BE-CEDF-544F-B600-B4C6F5C481ED}"/>
              </a:ext>
            </a:extLst>
          </p:cNvPr>
          <p:cNvSpPr/>
          <p:nvPr userDrawn="1"/>
        </p:nvSpPr>
        <p:spPr>
          <a:xfrm>
            <a:off x="1470399" y="5600453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4BC7B84-1DDD-164D-AE2B-4E4B142B5EED}"/>
              </a:ext>
            </a:extLst>
          </p:cNvPr>
          <p:cNvSpPr/>
          <p:nvPr userDrawn="1"/>
        </p:nvSpPr>
        <p:spPr>
          <a:xfrm>
            <a:off x="3341928" y="5600440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14DD2FE-E330-9340-B367-1425F23A46FD}"/>
              </a:ext>
            </a:extLst>
          </p:cNvPr>
          <p:cNvSpPr/>
          <p:nvPr userDrawn="1"/>
        </p:nvSpPr>
        <p:spPr>
          <a:xfrm>
            <a:off x="5231476" y="5600440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F4ABBDC-8A89-D544-8796-025A94D61D96}"/>
              </a:ext>
            </a:extLst>
          </p:cNvPr>
          <p:cNvSpPr/>
          <p:nvPr userDrawn="1"/>
        </p:nvSpPr>
        <p:spPr>
          <a:xfrm>
            <a:off x="7148992" y="5600440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2205594-29A9-AA4F-9793-D774D9468E2C}"/>
              </a:ext>
            </a:extLst>
          </p:cNvPr>
          <p:cNvSpPr/>
          <p:nvPr userDrawn="1"/>
        </p:nvSpPr>
        <p:spPr>
          <a:xfrm>
            <a:off x="9049124" y="5603802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5FB4BC6-8AE1-6148-A903-F6BC7C88AE45}"/>
              </a:ext>
            </a:extLst>
          </p:cNvPr>
          <p:cNvSpPr/>
          <p:nvPr userDrawn="1"/>
        </p:nvSpPr>
        <p:spPr>
          <a:xfrm>
            <a:off x="10923322" y="5600440"/>
            <a:ext cx="784909" cy="7048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45" name="Slide Number Placeholder">
            <a:extLst>
              <a:ext uri="{FF2B5EF4-FFF2-40B4-BE49-F238E27FC236}">
                <a16:creationId xmlns:a16="http://schemas.microsoft.com/office/drawing/2014/main" id="{9046108B-826A-9945-959C-D6DEB2D0BB72}"/>
              </a:ext>
            </a:extLst>
          </p:cNvPr>
          <p:cNvSpPr txBox="1">
            <a:spLocks/>
          </p:cNvSpPr>
          <p:nvPr userDrawn="1"/>
        </p:nvSpPr>
        <p:spPr>
          <a:xfrm>
            <a:off x="340565" y="6492240"/>
            <a:ext cx="722839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b="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4E3109C-F841-A249-A33C-708B7DCDEF14}" type="slidenum">
              <a:rPr lang="en-US" smtClean="0">
                <a:solidFill>
                  <a:srgbClr val="000000"/>
                </a:solidFill>
                <a:latin typeface="ATT Aleck Sans" panose="020B0503020203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TT Aleck Sans" panose="020B0503020203020204" pitchFamily="34" charset="0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9173C3D1-2C2B-8B41-8543-84A75C6051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  <p:cxnSp>
        <p:nvCxnSpPr>
          <p:cNvPr id="138" name="Straight Connector">
            <a:extLst>
              <a:ext uri="{FF2B5EF4-FFF2-40B4-BE49-F238E27FC236}">
                <a16:creationId xmlns:a16="http://schemas.microsoft.com/office/drawing/2014/main" id="{3BBA60AE-5ECE-E349-A4F4-F1DB45BD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7DCD5F-5DDE-B9A6-6AB8-5D42518E5BE8}"/>
              </a:ext>
            </a:extLst>
          </p:cNvPr>
          <p:cNvSpPr txBox="1"/>
          <p:nvPr userDrawn="1"/>
        </p:nvSpPr>
        <p:spPr>
          <a:xfrm>
            <a:off x="3526971" y="6662057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 fontScale="250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TT Aleck Sans" panose="020B05030202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1C50F-3BCD-0432-EF05-7003C492C8E5}"/>
              </a:ext>
            </a:extLst>
          </p:cNvPr>
          <p:cNvSpPr txBox="1"/>
          <p:nvPr userDrawn="1"/>
        </p:nvSpPr>
        <p:spPr>
          <a:xfrm>
            <a:off x="3415229" y="659910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 fontScale="250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TT Aleck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39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60">
          <p15:clr>
            <a:srgbClr val="FBAE40"/>
          </p15:clr>
        </p15:guide>
        <p15:guide id="3" pos="432">
          <p15:clr>
            <a:srgbClr val="FBAE40"/>
          </p15:clr>
        </p15:guide>
        <p15:guide id="4" pos="922">
          <p15:clr>
            <a:srgbClr val="FBAE40"/>
          </p15:clr>
        </p15:guide>
        <p15:guide id="5" pos="384">
          <p15:clr>
            <a:srgbClr val="FBAE40"/>
          </p15:clr>
        </p15:guide>
        <p15:guide id="6" pos="1549">
          <p15:clr>
            <a:srgbClr val="FBAE40"/>
          </p15:clr>
        </p15:guide>
        <p15:guide id="7" pos="2736">
          <p15:clr>
            <a:srgbClr val="FBAE40"/>
          </p15:clr>
        </p15:guide>
        <p15:guide id="8" pos="3960">
          <p15:clr>
            <a:srgbClr val="FBAE40"/>
          </p15:clr>
        </p15:guide>
        <p15:guide id="9" pos="6336">
          <p15:clr>
            <a:srgbClr val="FBAE40"/>
          </p15:clr>
        </p15:guide>
        <p15:guide id="10" pos="4019">
          <p15:clr>
            <a:srgbClr val="FBAE40"/>
          </p15:clr>
        </p15:guide>
        <p15:guide id="11" pos="5210">
          <p15:clr>
            <a:srgbClr val="FBAE40"/>
          </p15:clr>
        </p15:guide>
        <p15:guide id="12" pos="6384">
          <p15:clr>
            <a:srgbClr val="FBAE40"/>
          </p15:clr>
        </p15:guide>
        <p15:guide id="13" pos="2784">
          <p15:clr>
            <a:srgbClr val="FBAE40"/>
          </p15:clr>
        </p15:guide>
        <p15:guide id="14" pos="1600">
          <p15:clr>
            <a:srgbClr val="FBAE40"/>
          </p15:clr>
        </p15:guide>
        <p15:guide id="15" pos="2086">
          <p15:clr>
            <a:srgbClr val="FBAE40"/>
          </p15:clr>
        </p15:guide>
        <p15:guide id="16" pos="3270">
          <p15:clr>
            <a:srgbClr val="FBAE40"/>
          </p15:clr>
        </p15:guide>
        <p15:guide id="17" pos="4512">
          <p15:clr>
            <a:srgbClr val="FBAE40"/>
          </p15:clr>
        </p15:guide>
        <p15:guide id="18" pos="5696">
          <p15:clr>
            <a:srgbClr val="FBAE40"/>
          </p15:clr>
        </p15:guide>
        <p15:guide id="19" pos="6854">
          <p15:clr>
            <a:srgbClr val="FBAE40"/>
          </p15:clr>
        </p15:guide>
        <p15:guide id="20" orient="horz" pos="1872">
          <p15:clr>
            <a:srgbClr val="FBAE40"/>
          </p15:clr>
        </p15:guide>
        <p15:guide id="21" orient="horz" pos="1176">
          <p15:clr>
            <a:srgbClr val="FBAE40"/>
          </p15:clr>
        </p15:guide>
        <p15:guide id="22" orient="horz" pos="2856">
          <p15:clr>
            <a:srgbClr val="FBAE40"/>
          </p15:clr>
        </p15:guide>
        <p15:guide id="23" orient="horz" pos="35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3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510213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5"/>
            <a:ext cx="3475625" cy="4336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46564" y="1822036"/>
            <a:ext cx="3475625" cy="4335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3C7F918-8831-034A-8C00-253A50C274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63858" y="1822036"/>
            <a:ext cx="3475625" cy="4339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604638E5-7A89-3D4A-B0E3-E3C0BF34E9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9" name="Straight Connector">
            <a:extLst>
              <a:ext uri="{FF2B5EF4-FFF2-40B4-BE49-F238E27FC236}">
                <a16:creationId xmlns:a16="http://schemas.microsoft.com/office/drawing/2014/main" id="{A033881D-54A3-0A48-AB72-ECF64E6D0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983C5B5-EB9E-4048-998B-3A0DADBE58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7495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4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5"/>
            <a:ext cx="2707329" cy="4336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64441" y="1822036"/>
            <a:ext cx="2707329" cy="4335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3C7F918-8831-034A-8C00-253A50C274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9612" y="1822036"/>
            <a:ext cx="2707329" cy="433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6008138-E871-7042-B79E-B1592A15A6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34783" y="1822036"/>
            <a:ext cx="2707329" cy="4339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0F58A795-A68E-FD4E-A80C-E91251E6D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ADAD2240-3AE4-B34C-947E-EEBCB854A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ABA2181-9333-41AB-A901-D0C31AD3D5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3635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4 column stack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510213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1822037"/>
            <a:ext cx="5533561" cy="163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06651" y="1822037"/>
            <a:ext cx="5533561" cy="163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3D1597-8385-C34D-9200-EF459D29C8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9270" y="3621025"/>
            <a:ext cx="5533561" cy="163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2BFD262-FDB9-0A42-93DD-1956191669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11004" y="3621025"/>
            <a:ext cx="5533561" cy="163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B6DEB42-41D1-4443-9F79-00E8E3A81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6510501E-5E7E-9B4C-B972-9D7AA5865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6C2DE48-A9C4-4463-B920-41E7B96985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8645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4 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3E8D14E-206A-3947-B30D-7D15E18D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862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0EB1B-D8BA-CE4B-A4F4-8B0F7363AB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270" y="2605631"/>
            <a:ext cx="2707329" cy="82294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22142-DBAA-3A4F-BA95-BE2DD864A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64163" y="2605631"/>
            <a:ext cx="2707329" cy="82269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3C7F918-8831-034A-8C00-253A50C274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9056" y="2605630"/>
            <a:ext cx="2707329" cy="82337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6008138-E871-7042-B79E-B1592A15A6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33949" y="2605630"/>
            <a:ext cx="2707329" cy="82337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754FB65-0049-2A4D-84B3-0E1EDA03A3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9270" y="4050793"/>
            <a:ext cx="2707329" cy="211033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6C07FEE-269E-1941-9A24-31C3DDCB814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61654" y="4050792"/>
            <a:ext cx="2707329" cy="211029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A6253EE2-43B8-6C42-839E-C05FE49D7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4039" y="4050793"/>
            <a:ext cx="2707329" cy="211033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F908B1C9-21E2-1143-88A4-CF2A7BB33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126423" y="4050792"/>
            <a:ext cx="2707329" cy="211029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78115E9-2E33-F542-A64E-289B972B0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E318CDF-3D28-0D45-A58E-785DBF27C9F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cxnSp>
        <p:nvCxnSpPr>
          <p:cNvPr id="16" name="Straight Connector">
            <a:extLst>
              <a:ext uri="{FF2B5EF4-FFF2-40B4-BE49-F238E27FC236}">
                <a16:creationId xmlns:a16="http://schemas.microsoft.com/office/drawing/2014/main" id="{E70A6D88-32A0-FE4A-BCFF-A28D2F09E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54" y="6389653"/>
            <a:ext cx="11491730" cy="0"/>
          </a:xfrm>
          <a:prstGeom prst="line">
            <a:avLst/>
          </a:prstGeom>
          <a:noFill/>
          <a:ln w="6350" cap="sq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C8360-2ED5-4EB4-9C3B-A17C380688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0013" y="6404924"/>
            <a:ext cx="722839" cy="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1418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330592" y="281967"/>
            <a:ext cx="11508891" cy="862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[Slide title]               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324518" y="1826247"/>
            <a:ext cx="11514966" cy="4334841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340565" y="6492240"/>
            <a:ext cx="722839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000"/>
              </a:lnSpc>
              <a:defRPr sz="800" b="0">
                <a:solidFill>
                  <a:schemeClr val="tx1"/>
                </a:solidFill>
                <a:latin typeface="+mn-lt"/>
                <a:cs typeface="ATT Aleck Sans" panose="020B0503020203020204" pitchFamily="34" charset="0"/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EA75AFFA-2073-4D48-A217-E9467D3F9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3405" y="6492240"/>
            <a:ext cx="5323108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</p:spTree>
    <p:extLst>
      <p:ext uri="{BB962C8B-B14F-4D97-AF65-F5344CB8AC3E}">
        <p14:creationId xmlns:p14="http://schemas.microsoft.com/office/powerpoint/2010/main" val="36308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689" r:id="rId2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sz="2400" b="0" i="0" kern="1200">
          <a:solidFill>
            <a:schemeClr val="tx1"/>
          </a:solidFill>
          <a:latin typeface="ATT Aleck Sans Medium" panose="020B0503020203020204" pitchFamily="34" charset="0"/>
          <a:ea typeface="+mj-ea"/>
          <a:cs typeface="ATT Aleck Sans Medium" panose="020B0503020203020204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/>
        </a:buClr>
        <a:buFontTx/>
        <a:buNone/>
        <a:defRPr sz="2400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1pPr>
      <a:lvl2pPr marL="2857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1000"/>
        <a:buFont typeface="ATT Aleck Sans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2pPr>
      <a:lvl3pPr marL="457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‒"/>
        <a:defRPr sz="1400" kern="1200" baseline="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3pPr>
      <a:lvl4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 typeface="ATT Aleck San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4pPr>
      <a:lvl5pPr marL="914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60000"/>
        <a:buFont typeface="ATT Aleck Sans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5pPr>
      <a:lvl6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◦"/>
        <a:defRPr sz="1400" kern="1200" baseline="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6pPr>
      <a:lvl7pPr marL="13716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7pPr>
      <a:lvl8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▫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†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56">
          <p15:clr>
            <a:srgbClr val="F26B43"/>
          </p15:clr>
        </p15:guide>
        <p15:guide id="6" pos="219">
          <p15:clr>
            <a:srgbClr val="F26B43"/>
          </p15:clr>
        </p15:guide>
        <p15:guide id="13" pos="3983">
          <p15:clr>
            <a:srgbClr val="5ACBF0"/>
          </p15:clr>
        </p15:guide>
        <p15:guide id="14" pos="3695">
          <p15:clr>
            <a:srgbClr val="5ACBF0"/>
          </p15:clr>
        </p15:guide>
        <p15:guide id="17" orient="horz" pos="216">
          <p15:clr>
            <a:srgbClr val="F26B43"/>
          </p15:clr>
        </p15:guide>
        <p15:guide id="18" orient="horz" pos="4122">
          <p15:clr>
            <a:srgbClr val="F26B43"/>
          </p15:clr>
        </p15:guide>
        <p15:guide id="21" orient="horz" pos="1186">
          <p15:clr>
            <a:srgbClr val="F26B43"/>
          </p15:clr>
        </p15:guide>
        <p15:guide id="28" orient="horz" pos="3131">
          <p15:clr>
            <a:srgbClr val="F26B43"/>
          </p15:clr>
        </p15:guide>
        <p15:guide id="36" pos="3839">
          <p15:clr>
            <a:srgbClr val="F26B43"/>
          </p15:clr>
        </p15:guide>
        <p15:guide id="37" pos="2932">
          <p15:clr>
            <a:srgbClr val="F26B43"/>
          </p15:clr>
        </p15:guide>
        <p15:guide id="39" pos="2028">
          <p15:clr>
            <a:srgbClr val="F26B43"/>
          </p15:clr>
        </p15:guide>
        <p15:guide id="40" pos="1124">
          <p15:clr>
            <a:srgbClr val="F26B43"/>
          </p15:clr>
        </p15:guide>
        <p15:guide id="41" pos="5646">
          <p15:clr>
            <a:srgbClr val="F26B43"/>
          </p15:clr>
        </p15:guide>
        <p15:guide id="42" pos="6551">
          <p15:clr>
            <a:srgbClr val="F26B43"/>
          </p15:clr>
        </p15:guide>
        <p15:guide id="43" pos="4744">
          <p15:clr>
            <a:srgbClr val="F26B43"/>
          </p15:clr>
        </p15:guide>
        <p15:guide id="44" pos="982">
          <p15:clr>
            <a:srgbClr val="5ACBF0"/>
          </p15:clr>
        </p15:guide>
        <p15:guide id="46" pos="1271">
          <p15:clr>
            <a:srgbClr val="5ACBF0"/>
          </p15:clr>
        </p15:guide>
        <p15:guide id="47" pos="1886">
          <p15:clr>
            <a:srgbClr val="5ACBF0"/>
          </p15:clr>
        </p15:guide>
        <p15:guide id="48" pos="2174">
          <p15:clr>
            <a:srgbClr val="5ACBF0"/>
          </p15:clr>
        </p15:guide>
        <p15:guide id="49" pos="2791">
          <p15:clr>
            <a:srgbClr val="5ACBF0"/>
          </p15:clr>
        </p15:guide>
        <p15:guide id="50" pos="3079">
          <p15:clr>
            <a:srgbClr val="5ACBF0"/>
          </p15:clr>
        </p15:guide>
        <p15:guide id="51" pos="4602">
          <p15:clr>
            <a:srgbClr val="5ACBF0"/>
          </p15:clr>
        </p15:guide>
        <p15:guide id="52" pos="4885">
          <p15:clr>
            <a:srgbClr val="5ACBF0"/>
          </p15:clr>
        </p15:guide>
        <p15:guide id="53" pos="5504">
          <p15:clr>
            <a:srgbClr val="5ACBF0"/>
          </p15:clr>
        </p15:guide>
        <p15:guide id="54" pos="5791">
          <p15:clr>
            <a:srgbClr val="5ACBF0"/>
          </p15:clr>
        </p15:guide>
        <p15:guide id="55" pos="6410">
          <p15:clr>
            <a:srgbClr val="5ACBF0"/>
          </p15:clr>
        </p15:guide>
        <p15:guide id="56" pos="6696">
          <p15:clr>
            <a:srgbClr val="5ACBF0"/>
          </p15:clr>
        </p15:guide>
        <p15:guide id="58" orient="horz" pos="2160">
          <p15:clr>
            <a:srgbClr val="F26B43"/>
          </p15:clr>
        </p15:guide>
        <p15:guide id="59" orient="horz" pos="388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330592" y="281967"/>
            <a:ext cx="11508891" cy="862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[Slide title]               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324518" y="1826247"/>
            <a:ext cx="11514966" cy="4334841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340565" y="6492240"/>
            <a:ext cx="722839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000"/>
              </a:lnSpc>
              <a:defRPr sz="800" b="0">
                <a:solidFill>
                  <a:schemeClr val="tx1"/>
                </a:solidFill>
                <a:latin typeface="+mn-lt"/>
                <a:cs typeface="ATT Aleck Sans" panose="020B0503020203020204" pitchFamily="34" charset="0"/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EA75AFFA-2073-4D48-A217-E9467D3F9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3405" y="6492240"/>
            <a:ext cx="5323108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S.T.A.R.S – Dallas IIC / August 1, 2023 / © 2023 AT&amp;T Intellectual Property - AT&amp;T Proprietary (Internal Use Only) </a:t>
            </a:r>
          </a:p>
        </p:txBody>
      </p:sp>
    </p:spTree>
    <p:extLst>
      <p:ext uri="{BB962C8B-B14F-4D97-AF65-F5344CB8AC3E}">
        <p14:creationId xmlns:p14="http://schemas.microsoft.com/office/powerpoint/2010/main" val="74033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sz="2400" b="0" i="0" kern="1200">
          <a:solidFill>
            <a:schemeClr val="tx1"/>
          </a:solidFill>
          <a:latin typeface="ATT Aleck Sans Medium" panose="020B0503020203020204" pitchFamily="34" charset="0"/>
          <a:ea typeface="+mj-ea"/>
          <a:cs typeface="ATT Aleck Sans Medium" panose="020B0503020203020204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/>
        </a:buClr>
        <a:buFontTx/>
        <a:buNone/>
        <a:defRPr sz="2400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1pPr>
      <a:lvl2pPr marL="2857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1000"/>
        <a:buFont typeface="ATT Aleck Sans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2pPr>
      <a:lvl3pPr marL="457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‒"/>
        <a:defRPr sz="1400" kern="1200" baseline="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3pPr>
      <a:lvl4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 typeface="ATT Aleck San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4pPr>
      <a:lvl5pPr marL="914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60000"/>
        <a:buFont typeface="ATT Aleck Sans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5pPr>
      <a:lvl6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◦"/>
        <a:defRPr sz="1400" kern="1200" baseline="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6pPr>
      <a:lvl7pPr marL="13716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7pPr>
      <a:lvl8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▫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†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56">
          <p15:clr>
            <a:srgbClr val="F26B43"/>
          </p15:clr>
        </p15:guide>
        <p15:guide id="6" pos="219">
          <p15:clr>
            <a:srgbClr val="F26B43"/>
          </p15:clr>
        </p15:guide>
        <p15:guide id="13" pos="3983">
          <p15:clr>
            <a:srgbClr val="5ACBF0"/>
          </p15:clr>
        </p15:guide>
        <p15:guide id="14" pos="3695">
          <p15:clr>
            <a:srgbClr val="5ACBF0"/>
          </p15:clr>
        </p15:guide>
        <p15:guide id="17" orient="horz" pos="216">
          <p15:clr>
            <a:srgbClr val="F26B43"/>
          </p15:clr>
        </p15:guide>
        <p15:guide id="18" orient="horz" pos="4122">
          <p15:clr>
            <a:srgbClr val="F26B43"/>
          </p15:clr>
        </p15:guide>
        <p15:guide id="21" orient="horz" pos="1186">
          <p15:clr>
            <a:srgbClr val="F26B43"/>
          </p15:clr>
        </p15:guide>
        <p15:guide id="28" orient="horz" pos="3131">
          <p15:clr>
            <a:srgbClr val="F26B43"/>
          </p15:clr>
        </p15:guide>
        <p15:guide id="36" pos="3839">
          <p15:clr>
            <a:srgbClr val="F26B43"/>
          </p15:clr>
        </p15:guide>
        <p15:guide id="37" pos="2932">
          <p15:clr>
            <a:srgbClr val="F26B43"/>
          </p15:clr>
        </p15:guide>
        <p15:guide id="39" pos="2028">
          <p15:clr>
            <a:srgbClr val="F26B43"/>
          </p15:clr>
        </p15:guide>
        <p15:guide id="40" pos="1124">
          <p15:clr>
            <a:srgbClr val="F26B43"/>
          </p15:clr>
        </p15:guide>
        <p15:guide id="41" pos="5646">
          <p15:clr>
            <a:srgbClr val="F26B43"/>
          </p15:clr>
        </p15:guide>
        <p15:guide id="42" pos="6551">
          <p15:clr>
            <a:srgbClr val="F26B43"/>
          </p15:clr>
        </p15:guide>
        <p15:guide id="43" pos="4744">
          <p15:clr>
            <a:srgbClr val="F26B43"/>
          </p15:clr>
        </p15:guide>
        <p15:guide id="44" pos="982">
          <p15:clr>
            <a:srgbClr val="5ACBF0"/>
          </p15:clr>
        </p15:guide>
        <p15:guide id="46" pos="1271">
          <p15:clr>
            <a:srgbClr val="5ACBF0"/>
          </p15:clr>
        </p15:guide>
        <p15:guide id="47" pos="1886">
          <p15:clr>
            <a:srgbClr val="5ACBF0"/>
          </p15:clr>
        </p15:guide>
        <p15:guide id="48" pos="2174">
          <p15:clr>
            <a:srgbClr val="5ACBF0"/>
          </p15:clr>
        </p15:guide>
        <p15:guide id="49" pos="2791">
          <p15:clr>
            <a:srgbClr val="5ACBF0"/>
          </p15:clr>
        </p15:guide>
        <p15:guide id="50" pos="3079">
          <p15:clr>
            <a:srgbClr val="5ACBF0"/>
          </p15:clr>
        </p15:guide>
        <p15:guide id="51" pos="4602">
          <p15:clr>
            <a:srgbClr val="5ACBF0"/>
          </p15:clr>
        </p15:guide>
        <p15:guide id="52" pos="4885">
          <p15:clr>
            <a:srgbClr val="5ACBF0"/>
          </p15:clr>
        </p15:guide>
        <p15:guide id="53" pos="5504">
          <p15:clr>
            <a:srgbClr val="5ACBF0"/>
          </p15:clr>
        </p15:guide>
        <p15:guide id="54" pos="5791">
          <p15:clr>
            <a:srgbClr val="5ACBF0"/>
          </p15:clr>
        </p15:guide>
        <p15:guide id="55" pos="6410">
          <p15:clr>
            <a:srgbClr val="5ACBF0"/>
          </p15:clr>
        </p15:guide>
        <p15:guide id="56" pos="6696">
          <p15:clr>
            <a:srgbClr val="5ACBF0"/>
          </p15:clr>
        </p15:guide>
        <p15:guide id="58" orient="horz" pos="2160">
          <p15:clr>
            <a:srgbClr val="F26B43"/>
          </p15:clr>
        </p15:guide>
        <p15:guide id="59" orient="horz" pos="388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330592" y="281967"/>
            <a:ext cx="11508891" cy="862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[Slide title]               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324518" y="1826247"/>
            <a:ext cx="11514966" cy="4334841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340565" y="6492240"/>
            <a:ext cx="722839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000"/>
              </a:lnSpc>
              <a:defRPr sz="800" b="0">
                <a:solidFill>
                  <a:schemeClr val="tx1"/>
                </a:solidFill>
                <a:latin typeface="+mn-lt"/>
                <a:cs typeface="ATT Aleck Sans" panose="020B0503020203020204" pitchFamily="34" charset="0"/>
              </a:defRPr>
            </a:lvl1pPr>
          </a:lstStyle>
          <a:p>
            <a:fld id="{E4E3109C-F841-A249-A33C-708B7DCDEF1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EA75AFFA-2073-4D48-A217-E9467D3F9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3405" y="6492240"/>
            <a:ext cx="5323108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/ Month XX, 2023 / © 2023 AT&amp;T Intellectual Property - AT&amp;T Proprietary (Internal Use Only) </a:t>
            </a:r>
          </a:p>
        </p:txBody>
      </p:sp>
    </p:spTree>
    <p:extLst>
      <p:ext uri="{BB962C8B-B14F-4D97-AF65-F5344CB8AC3E}">
        <p14:creationId xmlns:p14="http://schemas.microsoft.com/office/powerpoint/2010/main" val="22079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sz="2400" b="0" i="0" kern="1200">
          <a:solidFill>
            <a:schemeClr val="tx1"/>
          </a:solidFill>
          <a:latin typeface="ATT Aleck Sans Medium" panose="020B0503020203020204" pitchFamily="34" charset="0"/>
          <a:ea typeface="+mj-ea"/>
          <a:cs typeface="ATT Aleck Sans Medium" panose="020B0503020203020204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/>
        </a:buClr>
        <a:buFontTx/>
        <a:buNone/>
        <a:defRPr sz="2400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1pPr>
      <a:lvl2pPr marL="2857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1000"/>
        <a:buFont typeface="ATT Aleck Sans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2pPr>
      <a:lvl3pPr marL="457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‒"/>
        <a:defRPr sz="1400" kern="1200" baseline="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3pPr>
      <a:lvl4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 typeface="ATT Aleck San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4pPr>
      <a:lvl5pPr marL="914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60000"/>
        <a:buFont typeface="ATT Aleck Sans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5pPr>
      <a:lvl6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◦"/>
        <a:defRPr sz="1400" kern="1200" baseline="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6pPr>
      <a:lvl7pPr marL="13716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7pPr>
      <a:lvl8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▫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Font typeface="ATT Aleck Sans" panose="020F0502020204030204" pitchFamily="34" charset="0"/>
        <a:buChar char="†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56">
          <p15:clr>
            <a:srgbClr val="F26B43"/>
          </p15:clr>
        </p15:guide>
        <p15:guide id="6" pos="219">
          <p15:clr>
            <a:srgbClr val="F26B43"/>
          </p15:clr>
        </p15:guide>
        <p15:guide id="13" pos="3983">
          <p15:clr>
            <a:srgbClr val="5ACBF0"/>
          </p15:clr>
        </p15:guide>
        <p15:guide id="14" pos="3695">
          <p15:clr>
            <a:srgbClr val="5ACBF0"/>
          </p15:clr>
        </p15:guide>
        <p15:guide id="17" orient="horz" pos="216">
          <p15:clr>
            <a:srgbClr val="F26B43"/>
          </p15:clr>
        </p15:guide>
        <p15:guide id="18" orient="horz" pos="4122">
          <p15:clr>
            <a:srgbClr val="F26B43"/>
          </p15:clr>
        </p15:guide>
        <p15:guide id="21" orient="horz" pos="1186">
          <p15:clr>
            <a:srgbClr val="F26B43"/>
          </p15:clr>
        </p15:guide>
        <p15:guide id="28" orient="horz" pos="3131">
          <p15:clr>
            <a:srgbClr val="F26B43"/>
          </p15:clr>
        </p15:guide>
        <p15:guide id="36" pos="3839">
          <p15:clr>
            <a:srgbClr val="F26B43"/>
          </p15:clr>
        </p15:guide>
        <p15:guide id="37" pos="2932">
          <p15:clr>
            <a:srgbClr val="F26B43"/>
          </p15:clr>
        </p15:guide>
        <p15:guide id="39" pos="2028">
          <p15:clr>
            <a:srgbClr val="F26B43"/>
          </p15:clr>
        </p15:guide>
        <p15:guide id="40" pos="1124">
          <p15:clr>
            <a:srgbClr val="F26B43"/>
          </p15:clr>
        </p15:guide>
        <p15:guide id="41" pos="5646">
          <p15:clr>
            <a:srgbClr val="F26B43"/>
          </p15:clr>
        </p15:guide>
        <p15:guide id="42" pos="6551">
          <p15:clr>
            <a:srgbClr val="F26B43"/>
          </p15:clr>
        </p15:guide>
        <p15:guide id="43" pos="4744">
          <p15:clr>
            <a:srgbClr val="F26B43"/>
          </p15:clr>
        </p15:guide>
        <p15:guide id="44" pos="982">
          <p15:clr>
            <a:srgbClr val="5ACBF0"/>
          </p15:clr>
        </p15:guide>
        <p15:guide id="46" pos="1271">
          <p15:clr>
            <a:srgbClr val="5ACBF0"/>
          </p15:clr>
        </p15:guide>
        <p15:guide id="47" pos="1886">
          <p15:clr>
            <a:srgbClr val="5ACBF0"/>
          </p15:clr>
        </p15:guide>
        <p15:guide id="48" pos="2174">
          <p15:clr>
            <a:srgbClr val="5ACBF0"/>
          </p15:clr>
        </p15:guide>
        <p15:guide id="49" pos="2791">
          <p15:clr>
            <a:srgbClr val="5ACBF0"/>
          </p15:clr>
        </p15:guide>
        <p15:guide id="50" pos="3079">
          <p15:clr>
            <a:srgbClr val="5ACBF0"/>
          </p15:clr>
        </p15:guide>
        <p15:guide id="51" pos="4602">
          <p15:clr>
            <a:srgbClr val="5ACBF0"/>
          </p15:clr>
        </p15:guide>
        <p15:guide id="52" pos="4885">
          <p15:clr>
            <a:srgbClr val="5ACBF0"/>
          </p15:clr>
        </p15:guide>
        <p15:guide id="53" pos="5504">
          <p15:clr>
            <a:srgbClr val="5ACBF0"/>
          </p15:clr>
        </p15:guide>
        <p15:guide id="54" pos="5791">
          <p15:clr>
            <a:srgbClr val="5ACBF0"/>
          </p15:clr>
        </p15:guide>
        <p15:guide id="55" pos="6410">
          <p15:clr>
            <a:srgbClr val="5ACBF0"/>
          </p15:clr>
        </p15:guide>
        <p15:guide id="56" pos="6696">
          <p15:clr>
            <a:srgbClr val="5ACBF0"/>
          </p15:clr>
        </p15:guide>
        <p15:guide id="58" orient="horz" pos="2160">
          <p15:clr>
            <a:srgbClr val="F26B43"/>
          </p15:clr>
        </p15:guide>
        <p15:guide id="59" orient="horz" pos="388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linkedin.com/in/sai-neelanjana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7" Type="http://schemas.openxmlformats.org/officeDocument/2006/relationships/hyperlink" Target="https://www.figma.com/proto/5LgtrYJdZK3oZiKjKnsmPi/Atlantis-Info-Page?type=design&amp;t=lppOFYSg37h6lLeg-1&amp;scaling=min-zoom&amp;page-id=0%3A1&amp;starting-point-node-id=1%3A151&amp;node-id=1-151&amp;mode=design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figma.com/proto/xwjHZMArN3neREeJFU69C3/Atlantis-Feature-Store-Activity-Overview?type=design&amp;node-id=88-2577&amp;t=r0hErLkeqPpa2Rez-1&amp;scaling=scale-down&amp;page-id=0%3A1&amp;starting-point-node-id=88%3A2211&amp;show-proto-sidebar=1&amp;mode=design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4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tlantis.dev.att.com/featurestore/#/view-feature/test%20activity%20lineage/test%20activity%20page?page=1&amp;menu=1&amp;level=my-features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microsoft.com/office/2018/10/relationships/comments" Target="../comments/modernComment_37C_2FDD0B0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376_95D80B2C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tlantis.dev.att.com/featurestore/#/view-feature/test%20activity%20lineage/test%20activity%20page?page=1&amp;menu=1&amp;level=my-features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C736B83-8242-7C48-9860-5DE526A7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89" y="1681678"/>
            <a:ext cx="11475067" cy="107159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chemeClr val="accent1"/>
                </a:solidFill>
                <a:latin typeface="ATT Aleck Sans Medium"/>
              </a:rPr>
              <a:t>Atlantis Feature Store </a:t>
            </a:r>
            <a:br>
              <a:rPr lang="en-US" sz="4800">
                <a:solidFill>
                  <a:schemeClr val="accent1"/>
                </a:solidFill>
                <a:latin typeface="ATT Aleck Sans Medium"/>
              </a:rPr>
            </a:br>
            <a:r>
              <a:rPr lang="en-US" sz="4800">
                <a:solidFill>
                  <a:schemeClr val="accent1"/>
                </a:solidFill>
                <a:latin typeface="ATT Aleck Sans Medium"/>
              </a:rPr>
              <a:t>Activity and Lineage Page Development</a:t>
            </a:r>
            <a:endParaRPr lang="en-US" sz="4800">
              <a:solidFill>
                <a:schemeClr val="accent1"/>
              </a:solidFill>
            </a:endParaRPr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FAF6B305-DEF6-C245-8816-A124B8845A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688" y="5142609"/>
            <a:ext cx="7090239" cy="965499"/>
          </a:xfrm>
        </p:spPr>
        <p:txBody>
          <a:bodyPr/>
          <a:lstStyle/>
          <a:p>
            <a:r>
              <a:rPr lang="en-US" sz="2400" b="1" dirty="0">
                <a:latin typeface="ATT Aleck Sans"/>
              </a:rPr>
              <a:t>Sai Neelanjana </a:t>
            </a:r>
            <a:r>
              <a:rPr lang="en-US" b="1" dirty="0">
                <a:latin typeface="ATT Aleck Sans"/>
              </a:rPr>
              <a:t>/ </a:t>
            </a:r>
            <a:r>
              <a:rPr lang="en-US" b="1" dirty="0">
                <a:solidFill>
                  <a:schemeClr val="accent3"/>
                </a:solidFill>
                <a:latin typeface="ATT Aleck Sans"/>
              </a:rPr>
              <a:t>Systems and DevOps Engineering Intern</a:t>
            </a:r>
          </a:p>
          <a:p>
            <a:r>
              <a:rPr lang="en-US" dirty="0">
                <a:solidFill>
                  <a:schemeClr val="accent1"/>
                </a:solidFill>
                <a:latin typeface="ATT Aleck Sans"/>
              </a:rPr>
              <a:t>August 9,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AD5B5-8C6D-46C1-AC15-037C359A305D}"/>
              </a:ext>
            </a:extLst>
          </p:cNvPr>
          <p:cNvSpPr txBox="1"/>
          <p:nvPr/>
        </p:nvSpPr>
        <p:spPr>
          <a:xfrm>
            <a:off x="8692425" y="-84144"/>
            <a:ext cx="33201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49EEDC"/>
                </a:solidFill>
                <a:effectLst/>
                <a:uLnTx/>
                <a:uFillTx/>
                <a:latin typeface="ATT Aleck Sans Black" panose="020B0803020203020204" pitchFamily="34" charset="0"/>
                <a:ea typeface="+mn-ea"/>
                <a:cs typeface="ATT Aleck Sans Black" panose="020B0803020203020204" pitchFamily="34" charset="0"/>
              </a:rPr>
              <a:t>2023</a:t>
            </a:r>
          </a:p>
        </p:txBody>
      </p:sp>
      <p:pic>
        <p:nvPicPr>
          <p:cNvPr id="3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2FD9A3-6A65-2C5F-52A8-54A5FE7E6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61" t="39031" r="15319" b="44444"/>
          <a:stretch/>
        </p:blipFill>
        <p:spPr>
          <a:xfrm>
            <a:off x="1116878" y="64747"/>
            <a:ext cx="6317270" cy="74937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440D78-A210-ABA0-F190-2D79E50D11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7" r="66062"/>
          <a:stretch/>
        </p:blipFill>
        <p:spPr>
          <a:xfrm>
            <a:off x="317217" y="68894"/>
            <a:ext cx="801222" cy="79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7DCFC7-B80F-AA36-62C5-F72D3C1D9104}"/>
              </a:ext>
            </a:extLst>
          </p:cNvPr>
          <p:cNvSpPr txBox="1"/>
          <p:nvPr/>
        </p:nvSpPr>
        <p:spPr>
          <a:xfrm>
            <a:off x="335802" y="3360001"/>
            <a:ext cx="6921293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ATT Aleck Sans Medium"/>
              </a:rPr>
              <a:t>A glimpse into my summer of personal growth and skill building as a TDP intern</a:t>
            </a:r>
            <a:endParaRPr lang="en-US" sz="2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457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4198B8-A2C3-4868-ABA1-055C9AC94F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8136" t="19303" r="65542" b="16296"/>
          <a:stretch/>
        </p:blipFill>
        <p:spPr>
          <a:xfrm>
            <a:off x="5219251" y="-1959984"/>
            <a:ext cx="10308919" cy="110676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AEB9C5-DF40-7AF9-CA54-1E8B91D1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5" y="292341"/>
            <a:ext cx="4845903" cy="983872"/>
          </a:xfrm>
        </p:spPr>
        <p:txBody>
          <a:bodyPr vert="horz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solidFill>
                  <a:srgbClr val="0057B8"/>
                </a:solidFill>
                <a:latin typeface="ATT Aleck Sans Medium"/>
              </a:rPr>
              <a:t>Special Thanks To...</a:t>
            </a:r>
            <a:endParaRPr lang="en-US" sz="400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568215A-5D5D-08CD-95D0-8356B695B416}"/>
              </a:ext>
            </a:extLst>
          </p:cNvPr>
          <p:cNvSpPr txBox="1">
            <a:spLocks/>
          </p:cNvSpPr>
          <p:nvPr/>
        </p:nvSpPr>
        <p:spPr>
          <a:xfrm>
            <a:off x="260195" y="1451291"/>
            <a:ext cx="5555783" cy="299109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sz="9600" b="0" i="0" kern="1200">
                <a:solidFill>
                  <a:schemeClr val="tx2"/>
                </a:solidFill>
                <a:latin typeface="ATT Aleck Sans Medium" panose="020B0503020203020204" pitchFamily="34" charset="0"/>
                <a:ea typeface="+mj-ea"/>
                <a:cs typeface="ATT Aleck Sans Medium" panose="020B0503020203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i="1" dirty="0">
                <a:solidFill>
                  <a:srgbClr val="50CFFF"/>
                </a:solidFill>
                <a:latin typeface="ATT Aleck Sans Medium"/>
              </a:rPr>
              <a:t>Atlantis Team</a:t>
            </a:r>
            <a:endParaRPr lang="en-US" sz="3200" i="1" dirty="0">
              <a:solidFill>
                <a:srgbClr val="50CFFF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i="1" dirty="0">
                <a:solidFill>
                  <a:srgbClr val="50CFFF"/>
                </a:solidFill>
                <a:latin typeface="ATT Aleck Sans Medium"/>
              </a:rPr>
              <a:t>(Himanshu, Krishna, Sharmila, Sushil)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200" i="1" dirty="0">
                <a:solidFill>
                  <a:srgbClr val="50CFFF"/>
                </a:solidFill>
                <a:latin typeface="ATT Aleck Sans Medium"/>
              </a:rPr>
              <a:t>AD Mart Hoover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i="1" dirty="0">
                <a:solidFill>
                  <a:srgbClr val="50CFFF"/>
                </a:solidFill>
                <a:latin typeface="ATT Aleck Sans Medium"/>
              </a:rPr>
              <a:t>IIC Team S.T.A.R.S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i="1" dirty="0">
                <a:solidFill>
                  <a:srgbClr val="50CFFF"/>
                </a:solidFill>
                <a:latin typeface="ATT Aleck Sans Medium"/>
              </a:rPr>
              <a:t>(Naren, Derek, Eric, Faisal)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200" i="1" dirty="0">
                <a:solidFill>
                  <a:srgbClr val="50CFFF"/>
                </a:solidFill>
                <a:latin typeface="ATT Aleck Sans Medium"/>
              </a:rPr>
              <a:t>TDP Interns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6F9A706-2268-224C-07A8-811960505EDC}"/>
              </a:ext>
            </a:extLst>
          </p:cNvPr>
          <p:cNvSpPr txBox="1">
            <a:spLocks/>
          </p:cNvSpPr>
          <p:nvPr/>
        </p:nvSpPr>
        <p:spPr>
          <a:xfrm>
            <a:off x="259409" y="5425620"/>
            <a:ext cx="3730781" cy="444897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sz="9600" b="0" i="0" kern="1200">
                <a:solidFill>
                  <a:schemeClr val="tx2"/>
                </a:solidFill>
                <a:latin typeface="ATT Aleck Sans Medium" panose="020B0503020203020204" pitchFamily="34" charset="0"/>
                <a:ea typeface="+mj-ea"/>
                <a:cs typeface="ATT Aleck Sans Medium" panose="020B0503020203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ATT Aleck Sans Medium"/>
              </a:rPr>
              <a:t>I would love to connect on LinkedIn ^_^</a:t>
            </a:r>
            <a:r>
              <a:rPr lang="en-US" sz="1400">
                <a:solidFill>
                  <a:srgbClr val="AF28BB"/>
                </a:solidFill>
                <a:latin typeface="ATT Aleck Sans Medium"/>
              </a:rPr>
              <a:t> </a:t>
            </a:r>
            <a:r>
              <a:rPr lang="en-US" sz="1400">
                <a:solidFill>
                  <a:schemeClr val="accent3">
                    <a:lumMod val="60000"/>
                    <a:lumOff val="40000"/>
                  </a:schemeClr>
                </a:solidFill>
                <a:latin typeface="ATT Alec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@sai-neelanjana</a:t>
            </a:r>
            <a:endParaRPr lang="en-US" sz="14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84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7659938-5421-F142-A2E9-EDF139A2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TT Aleck Sans Medium"/>
              </a:rPr>
              <a:t>Appendix: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654FB86-3FE7-1A4E-ABF6-65A812C16D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spcCol="493776" rtlCol="0" anchor="t">
            <a:noAutofit/>
          </a:bodyPr>
          <a:lstStyle/>
          <a:p>
            <a:r>
              <a:rPr lang="en-US" dirty="0">
                <a:latin typeface="ATT Aleck Sans Medium"/>
              </a:rPr>
              <a:t>Figma High Fidelity Prototypes</a:t>
            </a:r>
          </a:p>
          <a:p>
            <a:pPr marL="342900" indent="-342900">
              <a:buFont typeface="Calibri,Sans-Serif"/>
              <a:buChar char="-"/>
            </a:pPr>
            <a:r>
              <a:rPr lang="en-US" sz="1800">
                <a:solidFill>
                  <a:schemeClr val="tx1"/>
                </a:solidFill>
                <a:latin typeface="ATT Aleck Sans"/>
              </a:rPr>
              <a:t>GIFs and links to Figma designs</a:t>
            </a:r>
            <a:endParaRPr lang="en-US" sz="1800">
              <a:solidFill>
                <a:srgbClr val="000000"/>
              </a:solidFill>
              <a:latin typeface="ATT Aleck Sans"/>
            </a:endParaRPr>
          </a:p>
          <a:p>
            <a:r>
              <a:rPr lang="en-US" dirty="0">
                <a:latin typeface="ATT Aleck Sans Medium"/>
              </a:rPr>
              <a:t>Project Deployed in Dev Environment</a:t>
            </a:r>
          </a:p>
          <a:p>
            <a:pPr marL="342900" indent="-342900">
              <a:buFont typeface="Calibri,Sans-Serif"/>
              <a:buChar char="-"/>
            </a:pPr>
            <a:r>
              <a:rPr lang="en-US" sz="1800" dirty="0">
                <a:solidFill>
                  <a:schemeClr val="tx1"/>
                </a:solidFill>
                <a:latin typeface="ATT Aleck Sans"/>
              </a:rPr>
              <a:t>GIF and link to final product deployed in Dev Environment</a:t>
            </a:r>
          </a:p>
          <a:p>
            <a:r>
              <a:rPr lang="en-US" dirty="0">
                <a:latin typeface="ATT Aleck Sans Medium"/>
              </a:rPr>
              <a:t>Weekly Overview Slides 1-8</a:t>
            </a:r>
            <a:endParaRPr lang="en-US" dirty="0"/>
          </a:p>
          <a:p>
            <a:pPr marL="342900" indent="-342900">
              <a:buFont typeface="Calibri"/>
              <a:buChar char="-"/>
            </a:pPr>
            <a:r>
              <a:rPr lang="en-US" sz="1800" dirty="0">
                <a:solidFill>
                  <a:schemeClr val="tx1"/>
                </a:solidFill>
                <a:latin typeface="ATT Aleck Sans"/>
              </a:rPr>
              <a:t>Slides detailing work done on a weekly basis</a:t>
            </a:r>
          </a:p>
          <a:p>
            <a:pPr marL="342900" indent="-342900">
              <a:buFont typeface="Calibri"/>
              <a:buChar char="-"/>
            </a:pPr>
            <a:r>
              <a:rPr lang="en-US" sz="1800" dirty="0">
                <a:solidFill>
                  <a:schemeClr val="tx1"/>
                </a:solidFill>
                <a:latin typeface="ATT Aleck Sans"/>
              </a:rPr>
              <a:t>Presented to BP and another intern on the team during weekly sync up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6CDC4A5C-749B-FE4D-93A1-9CFDD672C9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66383-4BB6-764F-930A-5A9123B8BEC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D536348C-A4D1-ED49-9C74-B9DFAD8859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</p:spTree>
    <p:extLst>
      <p:ext uri="{BB962C8B-B14F-4D97-AF65-F5344CB8AC3E}">
        <p14:creationId xmlns:p14="http://schemas.microsoft.com/office/powerpoint/2010/main" val="374706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6E454-8AC8-D4ED-8F8C-2D44AB128C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E8CA-67EA-BC9B-9640-8413C9C8E6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pic>
        <p:nvPicPr>
          <p:cNvPr id="3" name="Picture 4" descr="Atlantis Support Page GIF">
            <a:extLst>
              <a:ext uri="{FF2B5EF4-FFF2-40B4-BE49-F238E27FC236}">
                <a16:creationId xmlns:a16="http://schemas.microsoft.com/office/drawing/2014/main" id="{1A7C250C-9C74-5559-15E9-8C008E19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0" y="637565"/>
            <a:ext cx="3495174" cy="2334688"/>
          </a:xfrm>
          <a:prstGeom prst="rect">
            <a:avLst/>
          </a:prstGeom>
        </p:spPr>
      </p:pic>
      <p:pic>
        <p:nvPicPr>
          <p:cNvPr id="7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A266F0-D522-76D0-94B6-582C60072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30" y="711309"/>
            <a:ext cx="6683542" cy="4533258"/>
          </a:xfrm>
          <a:prstGeom prst="rect">
            <a:avLst/>
          </a:prstGeom>
        </p:spPr>
      </p:pic>
      <p:pic>
        <p:nvPicPr>
          <p:cNvPr id="9" name="Picture 6" descr="A screenshot of a software application&#10;&#10;Description automatically generated">
            <a:extLst>
              <a:ext uri="{FF2B5EF4-FFF2-40B4-BE49-F238E27FC236}">
                <a16:creationId xmlns:a16="http://schemas.microsoft.com/office/drawing/2014/main" id="{FDACD8BB-875D-8248-7BBB-8EC436FF1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0" y="3676260"/>
            <a:ext cx="3495173" cy="23292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62B43-348A-5D93-0506-CE55459F4973}"/>
              </a:ext>
            </a:extLst>
          </p:cNvPr>
          <p:cNvSpPr txBox="1"/>
          <p:nvPr/>
        </p:nvSpPr>
        <p:spPr>
          <a:xfrm>
            <a:off x="4877924" y="235739"/>
            <a:ext cx="37859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  <a:buClr>
                <a:srgbClr val="000000"/>
              </a:buClr>
            </a:pPr>
            <a:r>
              <a:rPr lang="en-US" sz="2400">
                <a:solidFill>
                  <a:srgbClr val="FFFFFF"/>
                </a:solidFill>
                <a:latin typeface="ATT Aleck Sans Medium"/>
                <a:cs typeface="ATT Aleck Sans" panose="020B0503020203020204" pitchFamily="34" charset="0"/>
              </a:rPr>
              <a:t>Activity and Lineage Page</a:t>
            </a:r>
            <a:endParaRPr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/>
              <a:cs typeface="ATT Aleck Sans" panose="020B05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99511-5815-371C-EFC2-59872863B568}"/>
              </a:ext>
            </a:extLst>
          </p:cNvPr>
          <p:cNvSpPr txBox="1"/>
          <p:nvPr/>
        </p:nvSpPr>
        <p:spPr>
          <a:xfrm>
            <a:off x="617474" y="3368404"/>
            <a:ext cx="37157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</a:pPr>
            <a:r>
              <a:rPr lang="en-US" sz="1600">
                <a:solidFill>
                  <a:srgbClr val="FFFFFF"/>
                </a:solidFill>
                <a:latin typeface="ATT Aleck Sans Medium"/>
              </a:rPr>
              <a:t>Custom Filter for Derived Feature Sets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B4DAD5-515E-64FC-FA4F-BFE288805620}"/>
              </a:ext>
            </a:extLst>
          </p:cNvPr>
          <p:cNvSpPr txBox="1"/>
          <p:nvPr/>
        </p:nvSpPr>
        <p:spPr>
          <a:xfrm>
            <a:off x="617474" y="270272"/>
            <a:ext cx="37157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</a:pPr>
            <a:r>
              <a:rPr lang="en-US" sz="1600">
                <a:solidFill>
                  <a:srgbClr val="FFFFFF"/>
                </a:solidFill>
                <a:latin typeface="ATT Aleck Sans Medium"/>
              </a:rPr>
              <a:t>Atlantis Feature Store Support Page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17" name="Picture 12" descr="A logo in a circle&#10;&#10;Description automatically generated">
            <a:extLst>
              <a:ext uri="{FF2B5EF4-FFF2-40B4-BE49-F238E27FC236}">
                <a16:creationId xmlns:a16="http://schemas.microsoft.com/office/drawing/2014/main" id="{36DBCD33-39C7-8B9F-38E3-8E0FB5C21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6253" y="5755888"/>
            <a:ext cx="568714" cy="5780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34CDE1-3535-E09F-AA00-353EEE579B23}"/>
              </a:ext>
            </a:extLst>
          </p:cNvPr>
          <p:cNvSpPr txBox="1"/>
          <p:nvPr/>
        </p:nvSpPr>
        <p:spPr>
          <a:xfrm>
            <a:off x="7717083" y="5924869"/>
            <a:ext cx="3186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457200">
              <a:spcAft>
                <a:spcPts val="800"/>
              </a:spcAft>
            </a:pPr>
            <a:r>
              <a:rPr lang="en-US" sz="1600">
                <a:solidFill>
                  <a:srgbClr val="FFFFFF"/>
                </a:solidFill>
                <a:latin typeface="ATT Aleck Sans Medium"/>
              </a:rPr>
              <a:t>Figma High Fidelity Prototypes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5D4C2-5714-E57D-60E5-A5B7CE359281}"/>
              </a:ext>
            </a:extLst>
          </p:cNvPr>
          <p:cNvSpPr txBox="1"/>
          <p:nvPr/>
        </p:nvSpPr>
        <p:spPr>
          <a:xfrm>
            <a:off x="10365058" y="5263375"/>
            <a:ext cx="11913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defTabSz="457200">
              <a:spcAft>
                <a:spcPts val="800"/>
              </a:spcAft>
              <a:buClr>
                <a:srgbClr val="000000"/>
              </a:buClr>
            </a:pPr>
            <a:r>
              <a:rPr lang="en-US" sz="1600" b="1">
                <a:solidFill>
                  <a:schemeClr val="accent2"/>
                </a:solidFill>
                <a:latin typeface="ATT Aleck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CB38F-8516-A8F6-24EA-10862149E0C5}"/>
              </a:ext>
            </a:extLst>
          </p:cNvPr>
          <p:cNvSpPr txBox="1"/>
          <p:nvPr/>
        </p:nvSpPr>
        <p:spPr>
          <a:xfrm>
            <a:off x="617033" y="6043960"/>
            <a:ext cx="11913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  <a:buClr>
                <a:srgbClr val="000000"/>
              </a:buClr>
            </a:pPr>
            <a:r>
              <a:rPr lang="en-US" sz="1600" b="1">
                <a:solidFill>
                  <a:schemeClr val="accent2"/>
                </a:solidFill>
                <a:latin typeface="ATT Aleck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C2D2D-02D9-C746-D4EF-837AFC1D9149}"/>
              </a:ext>
            </a:extLst>
          </p:cNvPr>
          <p:cNvSpPr txBox="1"/>
          <p:nvPr/>
        </p:nvSpPr>
        <p:spPr>
          <a:xfrm>
            <a:off x="617033" y="2977374"/>
            <a:ext cx="11913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  <a:buClr>
                <a:srgbClr val="000000"/>
              </a:buClr>
            </a:pPr>
            <a:r>
              <a:rPr lang="en-US" sz="1600" b="1">
                <a:solidFill>
                  <a:schemeClr val="accent2"/>
                </a:solidFill>
                <a:latin typeface="ATT Aleck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  <a:endParaRPr lang="en-US" sz="1600" b="1">
              <a:solidFill>
                <a:schemeClr val="accent2"/>
              </a:solidFill>
              <a:latin typeface="ATT Aleck Sans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55298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6E454-8AC8-D4ED-8F8C-2D44AB128C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E8CA-67EA-BC9B-9640-8413C9C8E6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62B43-348A-5D93-0506-CE55459F4973}"/>
              </a:ext>
            </a:extLst>
          </p:cNvPr>
          <p:cNvSpPr txBox="1"/>
          <p:nvPr/>
        </p:nvSpPr>
        <p:spPr>
          <a:xfrm>
            <a:off x="343095" y="347251"/>
            <a:ext cx="87043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  <a:buClr>
                <a:srgbClr val="000000"/>
              </a:buClr>
            </a:pPr>
            <a:r>
              <a:rPr lang="en-US" sz="2400" dirty="0">
                <a:solidFill>
                  <a:srgbClr val="FFFFFF"/>
                </a:solidFill>
                <a:latin typeface="ATT Aleck Sans Medium"/>
                <a:cs typeface="ATT Aleck Sans" panose="020B0503020203020204" pitchFamily="34" charset="0"/>
              </a:rPr>
              <a:t>Activity and Lineage Page – Deployed in Dev Environment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/>
              <a:cs typeface="ATT Aleck Sans" panose="020B05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34CDE1-3535-E09F-AA00-353EEE579B23}"/>
              </a:ext>
            </a:extLst>
          </p:cNvPr>
          <p:cNvSpPr txBox="1"/>
          <p:nvPr/>
        </p:nvSpPr>
        <p:spPr>
          <a:xfrm>
            <a:off x="7717083" y="5801758"/>
            <a:ext cx="318606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457200">
              <a:spcAft>
                <a:spcPts val="800"/>
              </a:spcAft>
            </a:pPr>
            <a:r>
              <a:rPr lang="en-US" sz="1600">
                <a:solidFill>
                  <a:srgbClr val="FFFFFF"/>
                </a:solidFill>
                <a:latin typeface="ATT Aleck Sans Medium"/>
              </a:rPr>
              <a:t>UI Front-End Development in Angular/HTML/CSS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5D4C2-5714-E57D-60E5-A5B7CE359281}"/>
              </a:ext>
            </a:extLst>
          </p:cNvPr>
          <p:cNvSpPr txBox="1"/>
          <p:nvPr/>
        </p:nvSpPr>
        <p:spPr>
          <a:xfrm>
            <a:off x="347546" y="5923156"/>
            <a:ext cx="347679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</a:pPr>
            <a:r>
              <a:rPr lang="en-US" sz="1600" b="1" dirty="0">
                <a:solidFill>
                  <a:schemeClr val="accent2"/>
                </a:solidFill>
                <a:latin typeface="ATT Alec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Atlantis Feature Store Test FS Link</a:t>
            </a:r>
            <a:endParaRPr lang="en-US" sz="1600" b="1" dirty="0">
              <a:solidFill>
                <a:schemeClr val="accent2"/>
              </a:solidFill>
              <a:latin typeface="ATT Aleck Sans"/>
            </a:endParaRPr>
          </a:p>
        </p:txBody>
      </p:sp>
      <p:pic>
        <p:nvPicPr>
          <p:cNvPr id="10" name="Picture 11" descr="A red hexagon with a white letter&#10;&#10;Description automatically generated">
            <a:extLst>
              <a:ext uri="{FF2B5EF4-FFF2-40B4-BE49-F238E27FC236}">
                <a16:creationId xmlns:a16="http://schemas.microsoft.com/office/drawing/2014/main" id="{3D409B95-3CD8-EC9C-33C6-C5711CCD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717" y="5755888"/>
            <a:ext cx="503664" cy="522249"/>
          </a:xfrm>
          <a:prstGeom prst="rect">
            <a:avLst/>
          </a:prstGeom>
        </p:spPr>
      </p:pic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3362B71-D4FB-4BDD-75FE-89932B366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850718"/>
            <a:ext cx="10101942" cy="48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6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C556CB6-B8A6-C84A-997A-0CC595BC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550926"/>
          </a:xfrm>
        </p:spPr>
        <p:txBody>
          <a:bodyPr/>
          <a:lstStyle/>
          <a:p>
            <a:r>
              <a:rPr lang="en-US" sz="3600" b="1">
                <a:latin typeface="+mj-lt"/>
              </a:rPr>
              <a:t>Week 1 Overview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A931063-FCF0-7D43-9A6E-AD18C16A0D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354811" y="1567042"/>
            <a:ext cx="2838313" cy="1722426"/>
          </a:xfrm>
        </p:spPr>
        <p:txBody>
          <a:bodyPr/>
          <a:lstStyle/>
          <a:p>
            <a:r>
              <a:rPr lang="en-US"/>
              <a:t>Onboarding</a:t>
            </a:r>
          </a:p>
          <a:p>
            <a:pPr marL="0" lvl="1" indent="0">
              <a:buNone/>
            </a:pPr>
            <a:endParaRPr lang="en-US"/>
          </a:p>
          <a:p>
            <a:pPr marL="0" lvl="1" indent="0">
              <a:buNone/>
            </a:pPr>
            <a:r>
              <a:rPr lang="en-US"/>
              <a:t>Setting up all AT&amp;T systems</a:t>
            </a:r>
          </a:p>
          <a:p>
            <a:pPr marL="0" lvl="1" indent="0">
              <a:buNone/>
            </a:pPr>
            <a:r>
              <a:rPr lang="en-US"/>
              <a:t>Meeting and connecting with other TDP interns and the ADs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CB94BDB-0804-B245-9FFD-27877B38C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B907E-C602-C34B-93F7-CA9E4071428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pPr marL="0" marR="0" lvl="0" indent="0" algn="l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t> 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E71C6F2-ECB9-DB47-AD95-20BD07913F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+mn-cs"/>
              </a:rPr>
              <a:t>Week 5 Overview/ July, 2023 / © 2023 AT&amp;T Intellectual Property - AT&amp;T Proprietary (Internal Use Only) </a:t>
            </a:r>
          </a:p>
        </p:txBody>
      </p:sp>
      <p:sp>
        <p:nvSpPr>
          <p:cNvPr id="21" name="Oval 1">
            <a:extLst>
              <a:ext uri="{FF2B5EF4-FFF2-40B4-BE49-F238E27FC236}">
                <a16:creationId xmlns:a16="http://schemas.microsoft.com/office/drawing/2014/main" id="{0EDB49AF-6CDA-4E7D-8B30-9604535F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78634" y="1801616"/>
            <a:ext cx="958082" cy="958082"/>
          </a:xfrm>
          <a:prstGeom prst="ellipse">
            <a:avLst/>
          </a:prstGeom>
          <a:noFill/>
          <a:ln w="38100">
            <a:solidFill>
              <a:srgbClr val="D2D2D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25" name="Oval 2">
            <a:extLst>
              <a:ext uri="{FF2B5EF4-FFF2-40B4-BE49-F238E27FC236}">
                <a16:creationId xmlns:a16="http://schemas.microsoft.com/office/drawing/2014/main" id="{969FFDCE-F146-4579-87BA-0AA24D0EC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579273" y="1750208"/>
            <a:ext cx="958082" cy="95808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8A60B21-6E09-45DD-A6A9-563944A3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4775" y="1937757"/>
            <a:ext cx="685800" cy="6858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A85A9F-B0A6-7372-2D4F-75CE603B596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65073" y="1567041"/>
            <a:ext cx="3713401" cy="2892815"/>
          </a:xfrm>
        </p:spPr>
        <p:txBody>
          <a:bodyPr/>
          <a:lstStyle/>
          <a:p>
            <a:r>
              <a:rPr lang="en-US"/>
              <a:t>Business Partner Assignment</a:t>
            </a:r>
          </a:p>
          <a:p>
            <a:pPr marL="0" lvl="1" indent="0">
              <a:buNone/>
            </a:pPr>
            <a:endParaRPr lang="en-US"/>
          </a:p>
          <a:p>
            <a:pPr marL="0" lvl="1" indent="0">
              <a:buNone/>
            </a:pPr>
            <a:r>
              <a:rPr lang="en-US"/>
              <a:t>Met with BP</a:t>
            </a:r>
          </a:p>
          <a:p>
            <a:pPr marL="0" lvl="1" indent="0">
              <a:buNone/>
            </a:pPr>
            <a:r>
              <a:rPr lang="en-US"/>
              <a:t>Discussed what the team does</a:t>
            </a:r>
          </a:p>
          <a:p>
            <a:pPr marL="0" lvl="1" indent="0">
              <a:buNone/>
            </a:pPr>
            <a:r>
              <a:rPr lang="en-US"/>
              <a:t>Joined Daily Scrum call and was introduced to team</a:t>
            </a:r>
          </a:p>
          <a:p>
            <a:pPr marL="0" lvl="1" indent="0">
              <a:buNone/>
            </a:pPr>
            <a:r>
              <a:rPr lang="en-US"/>
              <a:t>Walkthrough of current UI Flow</a:t>
            </a:r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EF3C7023-7E6D-884D-8799-6FBE0BC15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8157" y="187701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4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C556CB6-B8A6-C84A-997A-0CC595BC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550926"/>
          </a:xfrm>
        </p:spPr>
        <p:txBody>
          <a:bodyPr/>
          <a:lstStyle/>
          <a:p>
            <a:r>
              <a:rPr lang="en-US" sz="3600" b="1">
                <a:latin typeface="+mj-lt"/>
              </a:rPr>
              <a:t>Week 2 Overview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A931063-FCF0-7D43-9A6E-AD18C16A0D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85738" y="1567042"/>
            <a:ext cx="2838313" cy="1722426"/>
          </a:xfrm>
        </p:spPr>
        <p:txBody>
          <a:bodyPr/>
          <a:lstStyle/>
          <a:p>
            <a:r>
              <a:rPr lang="en-US"/>
              <a:t>Onboarding</a:t>
            </a:r>
          </a:p>
          <a:p>
            <a:pPr marL="0" lvl="1" indent="0">
              <a:buNone/>
            </a:pPr>
            <a:endParaRPr lang="en-US"/>
          </a:p>
          <a:p>
            <a:pPr marL="0" lvl="1" indent="0">
              <a:buNone/>
            </a:pPr>
            <a:r>
              <a:rPr lang="en-US"/>
              <a:t>Attended TDP workshops 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Agile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Time Reporting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Benefits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Software Development</a:t>
            </a:r>
          </a:p>
          <a:p>
            <a:pPr marL="0" lvl="1" indent="0">
              <a:buNone/>
            </a:pPr>
            <a:endParaRPr lang="en-US"/>
          </a:p>
          <a:p>
            <a:pPr marL="0" lvl="1" indent="0">
              <a:buNone/>
            </a:pPr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CB94BDB-0804-B245-9FFD-27877B38C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B907E-C602-C34B-93F7-CA9E4071428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pPr marL="0" marR="0" lvl="0" indent="0" algn="l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t> 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E71C6F2-ECB9-DB47-AD95-20BD07913F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+mn-cs"/>
              </a:rPr>
              <a:t>Week 5 Overview/ July, 2023 / © 2023 AT&amp;T Intellectual Property - AT&amp;T Proprietary (Internal Use Only) </a:t>
            </a:r>
          </a:p>
        </p:txBody>
      </p:sp>
      <p:sp>
        <p:nvSpPr>
          <p:cNvPr id="21" name="Oval 1">
            <a:extLst>
              <a:ext uri="{FF2B5EF4-FFF2-40B4-BE49-F238E27FC236}">
                <a16:creationId xmlns:a16="http://schemas.microsoft.com/office/drawing/2014/main" id="{0EDB49AF-6CDA-4E7D-8B30-9604535F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00268" y="1281226"/>
            <a:ext cx="958082" cy="958082"/>
          </a:xfrm>
          <a:prstGeom prst="ellipse">
            <a:avLst/>
          </a:prstGeom>
          <a:noFill/>
          <a:ln w="38100">
            <a:solidFill>
              <a:srgbClr val="D2D2D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00F1290B-7292-4EC5-BA4C-F4C555A8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002392" y="4106988"/>
            <a:ext cx="958082" cy="95808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112A3E7F-CA6F-4461-B0BD-A2E86D5D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993099" y="855155"/>
            <a:ext cx="958082" cy="95808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8A60B21-6E09-45DD-A6A9-563944A3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409" y="1417367"/>
            <a:ext cx="685800" cy="685800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3BA67129-4112-B6D4-378A-F54B4448C371}"/>
              </a:ext>
            </a:extLst>
          </p:cNvPr>
          <p:cNvSpPr txBox="1">
            <a:spLocks/>
          </p:cNvSpPr>
          <p:nvPr/>
        </p:nvSpPr>
        <p:spPr>
          <a:xfrm>
            <a:off x="6240820" y="709605"/>
            <a:ext cx="5189180" cy="2968296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BP Assignment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endParaRPr lang="en-US"/>
          </a:p>
          <a:p>
            <a:pPr marL="0" lvl="1" indent="0">
              <a:buNone/>
            </a:pPr>
            <a:r>
              <a:rPr lang="en-US"/>
              <a:t>Custom Filter high fidelity design in Figma</a:t>
            </a:r>
          </a:p>
          <a:p>
            <a:pPr marL="0" lvl="1" indent="0">
              <a:buNone/>
            </a:pPr>
            <a:r>
              <a:rPr lang="en-US" sz="1400">
                <a:solidFill>
                  <a:schemeClr val="tx1"/>
                </a:solidFill>
              </a:rPr>
              <a:t>Discussed </a:t>
            </a:r>
            <a:r>
              <a:rPr lang="en-US"/>
              <a:t>main assignment for internship</a:t>
            </a:r>
          </a:p>
          <a:p>
            <a:pPr lvl="1"/>
            <a:r>
              <a:rPr lang="en-US" sz="1400">
                <a:solidFill>
                  <a:schemeClr val="tx1"/>
                </a:solidFill>
              </a:rPr>
              <a:t>Create an Activity Page that logs useful information for Atlantis Feature Store Users</a:t>
            </a:r>
          </a:p>
          <a:p>
            <a:pPr lvl="1"/>
            <a:r>
              <a:rPr lang="en-US"/>
              <a:t>Create Lineage Page to help visualize how feature sets were combined</a:t>
            </a:r>
          </a:p>
          <a:p>
            <a:pPr marL="0" lvl="1" indent="0">
              <a:buNone/>
            </a:pPr>
            <a:r>
              <a:rPr lang="en-US"/>
              <a:t>Designed paper prototypes for Activity and Lineage pages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A4B00D96-9ECA-8B3C-DF14-925221E2A53E}"/>
              </a:ext>
            </a:extLst>
          </p:cNvPr>
          <p:cNvSpPr txBox="1">
            <a:spLocks/>
          </p:cNvSpPr>
          <p:nvPr/>
        </p:nvSpPr>
        <p:spPr>
          <a:xfrm>
            <a:off x="6250113" y="3937381"/>
            <a:ext cx="4496590" cy="1986534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 Innovation Challenge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endParaRPr lang="en-US"/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/>
              <a:t>Attended Kickoff and learnt about challenge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/>
              <a:t>Met with Intern team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/>
              <a:t>Design Thinking Workshop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/>
              <a:t>Started thinking about ideas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/>
              <a:t>Scheduled daily call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440D78-A210-ABA0-F190-2D79E50D1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7" r="66062"/>
          <a:stretch/>
        </p:blipFill>
        <p:spPr>
          <a:xfrm>
            <a:off x="5149242" y="4250801"/>
            <a:ext cx="670099" cy="673274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Graphic 22">
            <a:extLst>
              <a:ext uri="{FF2B5EF4-FFF2-40B4-BE49-F238E27FC236}">
                <a16:creationId xmlns:a16="http://schemas.microsoft.com/office/drawing/2014/main" id="{03CB9A56-295B-F3ED-D8E7-0EC74E765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9240" y="98083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7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C556CB6-B8A6-C84A-997A-0CC595BC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550926"/>
          </a:xfrm>
        </p:spPr>
        <p:txBody>
          <a:bodyPr/>
          <a:lstStyle/>
          <a:p>
            <a:r>
              <a:rPr lang="en-US" sz="3600" b="1">
                <a:latin typeface="+mj-lt"/>
              </a:rPr>
              <a:t>Week 3 Overview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CB94BDB-0804-B245-9FFD-27877B38C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B907E-C602-C34B-93F7-CA9E4071428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pPr marL="0" marR="0" lvl="0" indent="0" algn="l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t> 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E71C6F2-ECB9-DB47-AD95-20BD07913F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+mn-cs"/>
              </a:rPr>
              <a:t>Week 5 Overview/ July, 2023 / © 2023 AT&amp;T Intellectual Property - AT&amp;T Proprietary (Internal Use Only) </a:t>
            </a:r>
          </a:p>
        </p:txBody>
      </p:sp>
      <p:sp>
        <p:nvSpPr>
          <p:cNvPr id="25" name="Oval 2">
            <a:extLst>
              <a:ext uri="{FF2B5EF4-FFF2-40B4-BE49-F238E27FC236}">
                <a16:creationId xmlns:a16="http://schemas.microsoft.com/office/drawing/2014/main" id="{969FFDCE-F146-4579-87BA-0AA24D0EC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46732" y="1474644"/>
            <a:ext cx="958082" cy="95808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00F1290B-7292-4EC5-BA4C-F4C555A8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885197" y="1449281"/>
            <a:ext cx="958082" cy="95808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A85A9F-B0A6-7372-2D4F-75CE603B596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60410" y="1477331"/>
            <a:ext cx="3466765" cy="1827048"/>
          </a:xfrm>
        </p:spPr>
        <p:txBody>
          <a:bodyPr vert="horz" lIns="0" tIns="0" rIns="0" bIns="0" spcCol="493776" rtlCol="0" anchor="t">
            <a:noAutofit/>
          </a:bodyPr>
          <a:lstStyle/>
          <a:p>
            <a:r>
              <a:rPr lang="en-US"/>
              <a:t>BP Assignment</a:t>
            </a:r>
          </a:p>
          <a:p>
            <a:pPr marL="0" lvl="1" indent="0">
              <a:buNone/>
            </a:pPr>
            <a:endParaRPr lang="en-US"/>
          </a:p>
          <a:p>
            <a:pPr marL="0" lvl="1" indent="0">
              <a:buNone/>
            </a:pPr>
            <a:r>
              <a:rPr lang="en-US"/>
              <a:t>Established Project Timeline</a:t>
            </a:r>
          </a:p>
          <a:p>
            <a:pPr marL="0" lvl="1" indent="0">
              <a:buNone/>
            </a:pPr>
            <a:r>
              <a:rPr lang="en-US">
                <a:latin typeface="ATT Aleck Sans"/>
              </a:rPr>
              <a:t>Designed High Fidelity prototype for Activity and Lineage pages in Figma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A4B00D96-9ECA-8B3C-DF14-925221E2A53E}"/>
              </a:ext>
            </a:extLst>
          </p:cNvPr>
          <p:cNvSpPr txBox="1">
            <a:spLocks/>
          </p:cNvSpPr>
          <p:nvPr/>
        </p:nvSpPr>
        <p:spPr>
          <a:xfrm>
            <a:off x="7216552" y="1474820"/>
            <a:ext cx="4361650" cy="1986534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 Innovation Challenge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endParaRPr lang="en-US"/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/>
              <a:t>Started working on Design Thinking Workbook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/>
              <a:t>Researched more about Emergency Medical Dispatch process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/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EF3C7023-7E6D-884D-8799-6FBE0BC15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616" y="1601452"/>
            <a:ext cx="685800" cy="685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440D78-A210-ABA0-F190-2D79E50D1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7" r="66062"/>
          <a:stretch/>
        </p:blipFill>
        <p:spPr>
          <a:xfrm>
            <a:off x="6069218" y="1611679"/>
            <a:ext cx="670099" cy="67327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86790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C556CB6-B8A6-C84A-997A-0CC595BC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550926"/>
          </a:xfrm>
        </p:spPr>
        <p:txBody>
          <a:bodyPr/>
          <a:lstStyle/>
          <a:p>
            <a:r>
              <a:rPr lang="en-US" sz="3600" b="1">
                <a:latin typeface="+mj-lt"/>
              </a:rPr>
              <a:t>Week 4 Overview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CB94BDB-0804-B245-9FFD-27877B38C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B907E-C602-C34B-93F7-CA9E4071428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pPr marL="0" marR="0" lvl="0" indent="0" algn="l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t> 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E71C6F2-ECB9-DB47-AD95-20BD07913F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+mn-cs"/>
              </a:rPr>
              <a:t>Week 5 Overview/ July, 2023 / © 2023 AT&amp;T Intellectual Property - AT&amp;T Proprietary (Internal Use Only) </a:t>
            </a:r>
          </a:p>
        </p:txBody>
      </p:sp>
      <p:sp>
        <p:nvSpPr>
          <p:cNvPr id="25" name="Oval 2">
            <a:extLst>
              <a:ext uri="{FF2B5EF4-FFF2-40B4-BE49-F238E27FC236}">
                <a16:creationId xmlns:a16="http://schemas.microsoft.com/office/drawing/2014/main" id="{969FFDCE-F146-4579-87BA-0AA24D0EC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09561" y="4132351"/>
            <a:ext cx="958082" cy="95808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00F1290B-7292-4EC5-BA4C-F4C555A8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922367" y="4125574"/>
            <a:ext cx="958082" cy="95808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A85A9F-B0A6-7372-2D4F-75CE603B596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95361" y="3949185"/>
            <a:ext cx="3469552" cy="1827048"/>
          </a:xfrm>
        </p:spPr>
        <p:txBody>
          <a:bodyPr/>
          <a:lstStyle/>
          <a:p>
            <a:r>
              <a:rPr lang="en-US"/>
              <a:t>TDP</a:t>
            </a:r>
          </a:p>
          <a:p>
            <a:pPr marL="0" lvl="1" indent="0">
              <a:buNone/>
            </a:pPr>
            <a:endParaRPr lang="en-US"/>
          </a:p>
          <a:p>
            <a:pPr marL="0" lvl="1" indent="0">
              <a:buNone/>
            </a:pPr>
            <a:r>
              <a:rPr lang="en-US"/>
              <a:t>Q2 All Hands Meeting</a:t>
            </a:r>
          </a:p>
          <a:p>
            <a:pPr marL="0" lvl="1" indent="0">
              <a:buNone/>
            </a:pPr>
            <a:r>
              <a:rPr lang="en-US"/>
              <a:t>Power Hour with Corporate Systems, VP, Angela Baskerville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A4B00D96-9ECA-8B3C-DF14-925221E2A53E}"/>
              </a:ext>
            </a:extLst>
          </p:cNvPr>
          <p:cNvSpPr txBox="1">
            <a:spLocks/>
          </p:cNvSpPr>
          <p:nvPr/>
        </p:nvSpPr>
        <p:spPr>
          <a:xfrm>
            <a:off x="7170088" y="3946675"/>
            <a:ext cx="3571772" cy="1995826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 Innovation Challenge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endParaRPr lang="en-US"/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/>
              <a:t>Filled out Design Thinking Workbook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/>
              <a:t>Drew up rough paper prototypes for design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endParaRPr lang="en-US"/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/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EF3C7023-7E6D-884D-8799-6FBE0BC15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45" y="4259159"/>
            <a:ext cx="685800" cy="685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440D78-A210-ABA0-F190-2D79E50D1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7" r="66062"/>
          <a:stretch/>
        </p:blipFill>
        <p:spPr>
          <a:xfrm>
            <a:off x="6106388" y="4287972"/>
            <a:ext cx="670099" cy="67327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Oval 2">
            <a:extLst>
              <a:ext uri="{FF2B5EF4-FFF2-40B4-BE49-F238E27FC236}">
                <a16:creationId xmlns:a16="http://schemas.microsoft.com/office/drawing/2014/main" id="{A4DCFFD5-8A02-1180-80BC-224BACDDC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09561" y="1742244"/>
            <a:ext cx="958082" cy="95808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124FCBD4-0CA5-37BD-D2B2-ADAAB805066D}"/>
              </a:ext>
            </a:extLst>
          </p:cNvPr>
          <p:cNvSpPr txBox="1">
            <a:spLocks/>
          </p:cNvSpPr>
          <p:nvPr/>
        </p:nvSpPr>
        <p:spPr>
          <a:xfrm>
            <a:off x="1695361" y="1559078"/>
            <a:ext cx="4077526" cy="1827048"/>
          </a:xfrm>
          <a:prstGeom prst="rect">
            <a:avLst/>
          </a:prstGeom>
        </p:spPr>
        <p:txBody>
          <a:bodyPr vert="horz" lIns="0" tIns="0" rIns="0" bIns="0" spcCol="493776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BP Assignment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endParaRPr lang="en-US"/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/>
              <a:t>Established Project Timeline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/>
              <a:t>Started weekly intern sync up to review accomplishments for the week</a:t>
            </a:r>
          </a:p>
          <a:p>
            <a:pPr marL="0" lvl="1" indent="0">
              <a:buNone/>
            </a:pPr>
            <a:r>
              <a:rPr lang="en-US">
                <a:latin typeface="ATT Aleck Sans"/>
              </a:rPr>
              <a:t>Continued to edit high fidelity design prototypes with iterative development and testing</a:t>
            </a:r>
          </a:p>
        </p:txBody>
      </p:sp>
      <p:pic>
        <p:nvPicPr>
          <p:cNvPr id="10" name="Graphic 22">
            <a:extLst>
              <a:ext uri="{FF2B5EF4-FFF2-40B4-BE49-F238E27FC236}">
                <a16:creationId xmlns:a16="http://schemas.microsoft.com/office/drawing/2014/main" id="{D3082CE9-0D93-2604-0D11-F14876993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45" y="1869052"/>
            <a:ext cx="685800" cy="685800"/>
          </a:xfrm>
          <a:prstGeom prst="rect">
            <a:avLst/>
          </a:prstGeom>
        </p:spPr>
      </p:pic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A5EFD089-C7BF-25BC-BC26-61FF039CF3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98544" y="1510734"/>
            <a:ext cx="2838313" cy="1722426"/>
          </a:xfrm>
        </p:spPr>
        <p:txBody>
          <a:bodyPr/>
          <a:lstStyle/>
          <a:p>
            <a:r>
              <a:rPr lang="en-US"/>
              <a:t>Setting up system</a:t>
            </a:r>
          </a:p>
          <a:p>
            <a:pPr marL="0" lvl="1" indent="0">
              <a:buNone/>
            </a:pPr>
            <a:endParaRPr lang="en-US"/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Resolving proxy and host issues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Downloading node.js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Installing Angular framework</a:t>
            </a:r>
          </a:p>
          <a:p>
            <a:pPr marL="0" lvl="1" indent="0">
              <a:buNone/>
            </a:pPr>
            <a:endParaRPr lang="en-US"/>
          </a:p>
        </p:txBody>
      </p:sp>
      <p:sp>
        <p:nvSpPr>
          <p:cNvPr id="23" name="Oval 1">
            <a:extLst>
              <a:ext uri="{FF2B5EF4-FFF2-40B4-BE49-F238E27FC236}">
                <a16:creationId xmlns:a16="http://schemas.microsoft.com/office/drawing/2014/main" id="{5B808E64-DA02-8EBF-244F-FA1ED789A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922367" y="1745308"/>
            <a:ext cx="958082" cy="958082"/>
          </a:xfrm>
          <a:prstGeom prst="ellipse">
            <a:avLst/>
          </a:prstGeom>
          <a:noFill/>
          <a:ln w="38100">
            <a:solidFill>
              <a:srgbClr val="D2D2D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3D28D8B-F0C6-8060-D571-AB0B1EA7F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8508" y="1881449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C556CB6-B8A6-C84A-997A-0CC595BC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550926"/>
          </a:xfrm>
        </p:spPr>
        <p:txBody>
          <a:bodyPr/>
          <a:lstStyle/>
          <a:p>
            <a:r>
              <a:rPr lang="en-US" sz="3600" b="1">
                <a:latin typeface="+mj-lt"/>
              </a:rPr>
              <a:t>Week 5 Overview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A931063-FCF0-7D43-9A6E-AD18C16A0D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85738" y="1567042"/>
            <a:ext cx="2838313" cy="1722426"/>
          </a:xfrm>
        </p:spPr>
        <p:txBody>
          <a:bodyPr/>
          <a:lstStyle/>
          <a:p>
            <a:r>
              <a:rPr lang="en-US"/>
              <a:t>Setting up system</a:t>
            </a:r>
          </a:p>
          <a:p>
            <a:pPr marL="0" lvl="1" indent="0">
              <a:buNone/>
            </a:pPr>
            <a:endParaRPr lang="en-US"/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Resolving proxy and host issues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Downloading node.js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Installing Angular framework</a:t>
            </a:r>
          </a:p>
          <a:p>
            <a:pPr marL="0" lvl="1" indent="0">
              <a:buNone/>
            </a:pPr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CB94BDB-0804-B245-9FFD-27877B38C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B907E-C602-C34B-93F7-CA9E4071428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pPr marL="0" marR="0" lvl="0" indent="0" algn="l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t> 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E71C6F2-ECB9-DB47-AD95-20BD07913F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+mn-cs"/>
              </a:rPr>
              <a:t>Week 5 Overview/ July, 2023 / © 2023 AT&amp;T Intellectual Property - AT&amp;T Proprietary (Internal Use Only) </a:t>
            </a:r>
          </a:p>
        </p:txBody>
      </p:sp>
      <p:sp>
        <p:nvSpPr>
          <p:cNvPr id="21" name="Oval 1">
            <a:extLst>
              <a:ext uri="{FF2B5EF4-FFF2-40B4-BE49-F238E27FC236}">
                <a16:creationId xmlns:a16="http://schemas.microsoft.com/office/drawing/2014/main" id="{0EDB49AF-6CDA-4E7D-8B30-9604535F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09561" y="1801616"/>
            <a:ext cx="958082" cy="958082"/>
          </a:xfrm>
          <a:prstGeom prst="ellipse">
            <a:avLst/>
          </a:prstGeom>
          <a:noFill/>
          <a:ln w="38100">
            <a:solidFill>
              <a:srgbClr val="D2D2D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25" name="Oval 2">
            <a:extLst>
              <a:ext uri="{FF2B5EF4-FFF2-40B4-BE49-F238E27FC236}">
                <a16:creationId xmlns:a16="http://schemas.microsoft.com/office/drawing/2014/main" id="{969FFDCE-F146-4579-87BA-0AA24D0EC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09561" y="4132351"/>
            <a:ext cx="958082" cy="95808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00F1290B-7292-4EC5-BA4C-F4C555A8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714561" y="4128541"/>
            <a:ext cx="958082" cy="95808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112A3E7F-CA6F-4461-B0BD-A2E86D5D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993099" y="1264033"/>
            <a:ext cx="958082" cy="95808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8A60B21-6E09-45DD-A6A9-563944A3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702" y="1937757"/>
            <a:ext cx="685800" cy="6858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A85A9F-B0A6-7372-2D4F-75CE603B596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95361" y="3949185"/>
            <a:ext cx="2819065" cy="1827048"/>
          </a:xfrm>
        </p:spPr>
        <p:txBody>
          <a:bodyPr/>
          <a:lstStyle/>
          <a:p>
            <a:r>
              <a:rPr lang="en-US"/>
              <a:t>Codebase</a:t>
            </a:r>
          </a:p>
          <a:p>
            <a:pPr marL="0" lvl="1" indent="0">
              <a:buNone/>
            </a:pPr>
            <a:endParaRPr lang="en-US"/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Cloning repo to local machine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Creating personal branch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Getting familiar with codebase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3BA67129-4112-B6D4-378A-F54B4448C371}"/>
              </a:ext>
            </a:extLst>
          </p:cNvPr>
          <p:cNvSpPr txBox="1">
            <a:spLocks/>
          </p:cNvSpPr>
          <p:nvPr/>
        </p:nvSpPr>
        <p:spPr>
          <a:xfrm>
            <a:off x="6240820" y="1118483"/>
            <a:ext cx="3380258" cy="2968296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Angular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endParaRPr lang="en-US"/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Reviewing Bootstrap templates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Implementing Tab functionality</a:t>
            </a:r>
          </a:p>
          <a:p>
            <a:pPr marL="285750" indent="-285750">
              <a:buFont typeface="ATT Aleck Sans" panose="020B0503020203020204" pitchFamily="34" charset="0"/>
              <a:buChar char="−"/>
            </a:pPr>
            <a:r>
              <a:rPr lang="en-US" sz="1400">
                <a:solidFill>
                  <a:schemeClr val="tx1"/>
                </a:solidFill>
              </a:rPr>
              <a:t>Exploring parent/child component interactions</a:t>
            </a:r>
          </a:p>
          <a:p>
            <a:pPr marL="285750" indent="-285750">
              <a:buFont typeface="ATT Aleck Sans" panose="020B0503020203020204" pitchFamily="34" charset="0"/>
              <a:buChar char="−"/>
            </a:pPr>
            <a:r>
              <a:rPr lang="en-US" sz="1400">
                <a:solidFill>
                  <a:schemeClr val="tx1"/>
                </a:solidFill>
              </a:rPr>
              <a:t>Previewing design changes in local host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A4B00D96-9ECA-8B3C-DF14-925221E2A53E}"/>
              </a:ext>
            </a:extLst>
          </p:cNvPr>
          <p:cNvSpPr txBox="1">
            <a:spLocks/>
          </p:cNvSpPr>
          <p:nvPr/>
        </p:nvSpPr>
        <p:spPr>
          <a:xfrm>
            <a:off x="5951182" y="4002430"/>
            <a:ext cx="2837395" cy="1986534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 Innovation Challenge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Using AI/</a:t>
            </a:r>
            <a:r>
              <a:rPr lang="en-US" err="1"/>
              <a:t>openAI</a:t>
            </a:r>
            <a:r>
              <a:rPr lang="en-US"/>
              <a:t> to create a business solution for AT&amp;T customers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Created low fidelity prototypes in </a:t>
            </a:r>
            <a:r>
              <a:rPr lang="en-US" err="1"/>
              <a:t>figma</a:t>
            </a:r>
            <a:endParaRPr lang="en-US"/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D6C32-C5A0-CD13-EAF2-C98F41C695B7}"/>
              </a:ext>
            </a:extLst>
          </p:cNvPr>
          <p:cNvSpPr txBox="1"/>
          <p:nvPr/>
        </p:nvSpPr>
        <p:spPr>
          <a:xfrm>
            <a:off x="8892539" y="4004687"/>
            <a:ext cx="3017521" cy="2062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600" i="1" u="none" strike="noStrike">
                <a:solidFill>
                  <a:srgbClr val="000000"/>
                </a:solidFill>
                <a:effectLst/>
                <a:latin typeface="+mj-lt"/>
              </a:rPr>
              <a:t>Leveraging AI to support dispatchers, EMTs, and hospitals in emergency medical dispatch procedures, so that we achieve </a:t>
            </a:r>
            <a:r>
              <a:rPr lang="en-US" sz="1600" b="1" i="1" u="none" strike="noStrike">
                <a:solidFill>
                  <a:srgbClr val="000000"/>
                </a:solidFill>
                <a:effectLst/>
                <a:latin typeface="+mj-lt"/>
              </a:rPr>
              <a:t>rapid response times</a:t>
            </a:r>
            <a:r>
              <a:rPr lang="en-US" sz="1600" i="1" u="none" strike="noStrike"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lang="en-US" sz="1600" b="1" i="1" u="none" strike="noStrike">
                <a:solidFill>
                  <a:srgbClr val="000000"/>
                </a:solidFill>
                <a:effectLst/>
                <a:latin typeface="+mj-lt"/>
              </a:rPr>
              <a:t>improved patient outcomes</a:t>
            </a:r>
            <a:r>
              <a:rPr lang="en-US" sz="1600" i="1" u="none" strike="noStrike">
                <a:solidFill>
                  <a:srgbClr val="000000"/>
                </a:solidFill>
                <a:effectLst/>
                <a:latin typeface="+mj-lt"/>
              </a:rPr>
              <a:t>, and </a:t>
            </a:r>
            <a:r>
              <a:rPr lang="en-US" sz="1600" b="1" i="1" u="none" strike="noStrike">
                <a:solidFill>
                  <a:srgbClr val="000000"/>
                </a:solidFill>
                <a:effectLst/>
                <a:latin typeface="+mj-lt"/>
              </a:rPr>
              <a:t>efficient resource utilization</a:t>
            </a:r>
            <a:r>
              <a:rPr lang="en-US" sz="1600" i="1" u="none" strike="noStrike">
                <a:solidFill>
                  <a:srgbClr val="000000"/>
                </a:solidFill>
                <a:effectLst/>
                <a:latin typeface="+mj-lt"/>
              </a:rPr>
              <a:t>?</a:t>
            </a:r>
            <a:endParaRPr lang="en-US" sz="1600" i="1">
              <a:latin typeface="+mj-lt"/>
            </a:endParaRPr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EF3C7023-7E6D-884D-8799-6FBE0BC15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445" y="4259159"/>
            <a:ext cx="685800" cy="685800"/>
          </a:xfrm>
          <a:prstGeom prst="rect">
            <a:avLst/>
          </a:prstGeom>
        </p:spPr>
      </p:pic>
      <p:pic>
        <p:nvPicPr>
          <p:cNvPr id="1028" name="Picture 4" descr="Angular Icon Logo PNG Transparent &amp; SVG Vector - Freebie Supply">
            <a:extLst>
              <a:ext uri="{FF2B5EF4-FFF2-40B4-BE49-F238E27FC236}">
                <a16:creationId xmlns:a16="http://schemas.microsoft.com/office/drawing/2014/main" id="{7D72856A-F68C-DADA-9EF3-D6BC49DF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40" y="1401450"/>
            <a:ext cx="717979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440D78-A210-ABA0-F190-2D79E50D11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577" r="66062"/>
          <a:stretch/>
        </p:blipFill>
        <p:spPr>
          <a:xfrm>
            <a:off x="4898582" y="4290939"/>
            <a:ext cx="670099" cy="67327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096079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C556CB6-B8A6-C84A-997A-0CC595BC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550926"/>
          </a:xfrm>
        </p:spPr>
        <p:txBody>
          <a:bodyPr/>
          <a:lstStyle/>
          <a:p>
            <a:r>
              <a:rPr lang="en-US" sz="3600" b="1">
                <a:latin typeface="+mj-lt"/>
              </a:rPr>
              <a:t>Week 6 Overview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CB94BDB-0804-B245-9FFD-27877B38C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B907E-C602-C34B-93F7-CA9E4071428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pPr marL="0" marR="0" lvl="0" indent="0" algn="l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t> 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E71C6F2-ECB9-DB47-AD95-20BD07913F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+mn-cs"/>
              </a:rPr>
              <a:t>Week 5 Overview/ July, 2023 / © 2023 AT&amp;T Intellectual Property - AT&amp;T Proprietary (Internal Use Only) 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00F1290B-7292-4EC5-BA4C-F4C555A8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302217" y="954441"/>
            <a:ext cx="958082" cy="95808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112A3E7F-CA6F-4461-B0BD-A2E86D5D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698079" y="1317729"/>
            <a:ext cx="958082" cy="95808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3BA67129-4112-B6D4-378A-F54B4448C371}"/>
              </a:ext>
            </a:extLst>
          </p:cNvPr>
          <p:cNvSpPr txBox="1">
            <a:spLocks/>
          </p:cNvSpPr>
          <p:nvPr/>
        </p:nvSpPr>
        <p:spPr>
          <a:xfrm>
            <a:off x="480397" y="1337667"/>
            <a:ext cx="5470784" cy="4839198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UI Development</a:t>
            </a:r>
          </a:p>
          <a:p>
            <a:r>
              <a:rPr lang="en-US" sz="1400">
                <a:solidFill>
                  <a:schemeClr val="tx1"/>
                </a:solidFill>
              </a:rPr>
              <a:t>Created component for each activity update</a:t>
            </a:r>
          </a:p>
          <a:p>
            <a:r>
              <a:rPr lang="en-US" sz="1400">
                <a:solidFill>
                  <a:schemeClr val="tx1"/>
                </a:solidFill>
              </a:rPr>
              <a:t>Created component for lineage info boxes as well</a:t>
            </a:r>
          </a:p>
          <a:p>
            <a:r>
              <a:rPr lang="en-US" sz="1400">
                <a:solidFill>
                  <a:schemeClr val="tx1"/>
                </a:solidFill>
              </a:rPr>
              <a:t>Made layouts for all elements flex responsive using media queries</a:t>
            </a:r>
          </a:p>
          <a:p>
            <a:r>
              <a:rPr lang="en-US" sz="1400">
                <a:solidFill>
                  <a:schemeClr val="tx1"/>
                </a:solidFill>
              </a:rPr>
              <a:t>Researched how to create graph lines in CSS/HTML</a:t>
            </a:r>
          </a:p>
          <a:p>
            <a:pPr marL="285750" indent="-285750">
              <a:buFontTx/>
              <a:buChar char="-"/>
            </a:pPr>
            <a:r>
              <a:rPr lang="en-US" sz="1400" err="1">
                <a:solidFill>
                  <a:schemeClr val="tx1"/>
                </a:solidFill>
              </a:rPr>
              <a:t>LeaderLine</a:t>
            </a:r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>
                <a:solidFill>
                  <a:schemeClr val="tx1"/>
                </a:solidFill>
              </a:rPr>
              <a:t>jQuery Plugin</a:t>
            </a:r>
          </a:p>
          <a:p>
            <a:pPr marL="285750" indent="-285750">
              <a:buFontTx/>
              <a:buChar char="-"/>
            </a:pPr>
            <a:r>
              <a:rPr lang="en-US" sz="1400" err="1">
                <a:solidFill>
                  <a:schemeClr val="tx1"/>
                </a:solidFill>
              </a:rPr>
              <a:t>TreeFlex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Explored how an API works</a:t>
            </a:r>
          </a:p>
          <a:p>
            <a:pPr marL="285750" indent="-285750">
              <a:buFontTx/>
              <a:buChar char="-"/>
            </a:pPr>
            <a:r>
              <a:rPr lang="en-US" sz="1400">
                <a:solidFill>
                  <a:schemeClr val="tx1"/>
                </a:solidFill>
              </a:rPr>
              <a:t>Displaying information from API response JSON in UI</a:t>
            </a:r>
          </a:p>
          <a:p>
            <a:r>
              <a:rPr lang="en-US" sz="1400">
                <a:solidFill>
                  <a:schemeClr val="tx1"/>
                </a:solidFill>
              </a:rPr>
              <a:t>Implementing Search/Filter bar in Activity tab</a:t>
            </a:r>
          </a:p>
          <a:p>
            <a:pPr marL="285750" indent="-285750">
              <a:buFontTx/>
              <a:buChar char="-"/>
            </a:pPr>
            <a:r>
              <a:rPr lang="en-US" sz="1400">
                <a:solidFill>
                  <a:schemeClr val="tx1"/>
                </a:solidFill>
              </a:rPr>
              <a:t>Added dropdowns for Categories and User</a:t>
            </a:r>
          </a:p>
          <a:p>
            <a:pPr marL="285750" indent="-285750">
              <a:buFontTx/>
              <a:buChar char="-"/>
            </a:pPr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Researched designs for Atlantis Support Page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A4B00D96-9ECA-8B3C-DF14-925221E2A53E}"/>
              </a:ext>
            </a:extLst>
          </p:cNvPr>
          <p:cNvSpPr txBox="1">
            <a:spLocks/>
          </p:cNvSpPr>
          <p:nvPr/>
        </p:nvSpPr>
        <p:spPr>
          <a:xfrm>
            <a:off x="6240821" y="1337093"/>
            <a:ext cx="5669239" cy="3486834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 Innovation Challenge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endParaRPr lang="en-US"/>
          </a:p>
          <a:p>
            <a:pPr lvl="1">
              <a:buFontTx/>
              <a:buChar char="-"/>
            </a:pPr>
            <a:r>
              <a:rPr lang="en-US"/>
              <a:t>Patent paperwork for design solution</a:t>
            </a:r>
          </a:p>
          <a:p>
            <a:pPr lvl="1">
              <a:buFontTx/>
              <a:buChar char="-"/>
            </a:pPr>
            <a:r>
              <a:rPr lang="en-US"/>
              <a:t>Design Thinking Workbook</a:t>
            </a:r>
          </a:p>
          <a:p>
            <a:pPr lvl="1">
              <a:buFontTx/>
              <a:buChar char="-"/>
            </a:pPr>
            <a:r>
              <a:rPr lang="en-US"/>
              <a:t>Understanding how FirstNet works</a:t>
            </a:r>
          </a:p>
          <a:p>
            <a:pPr lvl="1">
              <a:buFontTx/>
              <a:buChar char="-"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 marL="0" lvl="1" indent="0">
              <a:buNone/>
            </a:pPr>
            <a:r>
              <a:rPr lang="en-US"/>
              <a:t>CIO Q2 Town Hall with John </a:t>
            </a:r>
            <a:r>
              <a:rPr lang="en-US" err="1"/>
              <a:t>Stankey</a:t>
            </a:r>
            <a:endParaRPr lang="en-US"/>
          </a:p>
          <a:p>
            <a:pPr marL="0" lvl="1" indent="0">
              <a:buNone/>
            </a:pPr>
            <a:r>
              <a:rPr lang="en-US" b="1"/>
              <a:t>August 9th, 11:05 AM</a:t>
            </a:r>
            <a:r>
              <a:rPr lang="en-US"/>
              <a:t>, Teams Meeting link closer to date</a:t>
            </a:r>
          </a:p>
          <a:p>
            <a:pPr lvl="1">
              <a:buFontTx/>
              <a:buChar char="-"/>
            </a:pPr>
            <a:endParaRPr lang="en-US"/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/>
          </a:p>
        </p:txBody>
      </p:sp>
      <p:pic>
        <p:nvPicPr>
          <p:cNvPr id="1028" name="Picture 4" descr="Angular Icon Logo PNG Transparent &amp; SVG Vector - Freebie Supply">
            <a:extLst>
              <a:ext uri="{FF2B5EF4-FFF2-40B4-BE49-F238E27FC236}">
                <a16:creationId xmlns:a16="http://schemas.microsoft.com/office/drawing/2014/main" id="{7D72856A-F68C-DADA-9EF3-D6BC49DF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130" y="1420767"/>
            <a:ext cx="717979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440D78-A210-ABA0-F190-2D79E50D11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7" r="66062"/>
          <a:stretch/>
        </p:blipFill>
        <p:spPr>
          <a:xfrm>
            <a:off x="10446208" y="1096845"/>
            <a:ext cx="670099" cy="67327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1703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16CB75-6CAE-5924-F690-505AA8E717D7}"/>
              </a:ext>
            </a:extLst>
          </p:cNvPr>
          <p:cNvSpPr/>
          <p:nvPr/>
        </p:nvSpPr>
        <p:spPr>
          <a:xfrm>
            <a:off x="5451873" y="0"/>
            <a:ext cx="6778752" cy="6858000"/>
          </a:xfrm>
          <a:prstGeom prst="rect">
            <a:avLst/>
          </a:prstGeom>
          <a:ln w="12700">
            <a:solidFill>
              <a:schemeClr val="bg1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ATT Aleck Sans" panose="020B0503020203020204" pitchFamily="34" charset="0"/>
            </a:endParaRP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64B52A7-5CD6-054C-9EBB-D793C8E32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2</a:t>
            </a:fld>
            <a:r>
              <a:rPr lang="en-US"/>
              <a:t> </a:t>
            </a:r>
          </a:p>
        </p:txBody>
      </p:sp>
      <p:sp>
        <p:nvSpPr>
          <p:cNvPr id="36" name="Footer Placeholder">
            <a:extLst>
              <a:ext uri="{FF2B5EF4-FFF2-40B4-BE49-F238E27FC236}">
                <a16:creationId xmlns:a16="http://schemas.microsoft.com/office/drawing/2014/main" id="{53D87310-385D-8B4A-9B74-B5B92BB4FC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063405" y="6492240"/>
            <a:ext cx="4276691" cy="192024"/>
          </a:xfrm>
        </p:spPr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sp>
        <p:nvSpPr>
          <p:cNvPr id="19" name="Content Placeholder">
            <a:extLst>
              <a:ext uri="{FF2B5EF4-FFF2-40B4-BE49-F238E27FC236}">
                <a16:creationId xmlns:a16="http://schemas.microsoft.com/office/drawing/2014/main" id="{34F390EF-C354-2747-94FB-C82848293C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07608" y="301752"/>
            <a:ext cx="5667282" cy="6281928"/>
          </a:xfrm>
        </p:spPr>
        <p:txBody>
          <a:bodyPr anchor="ctr"/>
          <a:lstStyle/>
          <a:p>
            <a:pPr>
              <a:buClr>
                <a:schemeClr val="bg1"/>
              </a:buClr>
            </a:pPr>
            <a:r>
              <a:rPr lang="en-US" sz="1800" b="1" i="0">
                <a:solidFill>
                  <a:schemeClr val="bg1"/>
                </a:solidFill>
                <a:effectLst/>
                <a:latin typeface="ATT Aleck Sans"/>
              </a:rPr>
              <a:t>Education</a:t>
            </a:r>
            <a:r>
              <a:rPr lang="en-US" sz="1800" b="0" i="0">
                <a:solidFill>
                  <a:schemeClr val="bg1"/>
                </a:solidFill>
                <a:effectLst/>
                <a:latin typeface="ATT Aleck Sans"/>
              </a:rPr>
              <a:t>:</a:t>
            </a:r>
            <a:endParaRPr lang="en-US">
              <a:solidFill>
                <a:schemeClr val="bg1"/>
              </a:solidFill>
              <a:latin typeface="ATT Aleck Sans"/>
            </a:endParaRPr>
          </a:p>
          <a:p>
            <a:pPr algn="l">
              <a:buClr>
                <a:schemeClr val="bg1"/>
              </a:buClr>
            </a:pPr>
            <a:r>
              <a:rPr lang="en-US" sz="1600" b="0" i="0">
                <a:solidFill>
                  <a:schemeClr val="bg1"/>
                </a:solidFill>
                <a:effectLst/>
                <a:latin typeface="ATT Aleck Sans"/>
              </a:rPr>
              <a:t>University of Texas at Austin</a:t>
            </a:r>
            <a:endParaRPr lang="en-US">
              <a:solidFill>
                <a:schemeClr val="bg1"/>
              </a:solidFill>
            </a:endParaRPr>
          </a:p>
          <a:p>
            <a:pPr marL="742950"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ATT Aleck Sans"/>
              </a:rPr>
              <a:t>B.S. in Computer Science</a:t>
            </a:r>
          </a:p>
          <a:p>
            <a:pPr marL="742950"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ATT Aleck Sans"/>
              </a:rPr>
              <a:t>Minor in Business</a:t>
            </a:r>
          </a:p>
          <a:p>
            <a:pPr>
              <a:buClr>
                <a:schemeClr val="bg1"/>
              </a:buClr>
            </a:pPr>
            <a:r>
              <a:rPr lang="en-US" sz="1800" b="1" i="0">
                <a:solidFill>
                  <a:schemeClr val="bg1"/>
                </a:solidFill>
                <a:effectLst/>
                <a:latin typeface="ATT Aleck Sans"/>
              </a:rPr>
              <a:t>Previous Experience</a:t>
            </a:r>
            <a:r>
              <a:rPr lang="en-US" sz="1800" b="0" i="0">
                <a:solidFill>
                  <a:schemeClr val="bg1"/>
                </a:solidFill>
                <a:effectLst/>
                <a:latin typeface="ATT Aleck Sans"/>
              </a:rPr>
              <a:t>:</a:t>
            </a:r>
            <a:endParaRPr lang="en-US">
              <a:solidFill>
                <a:schemeClr val="bg1"/>
              </a:solidFill>
              <a:latin typeface="ATT Aleck Sans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ATT Aleck Sans"/>
              </a:rPr>
              <a:t>AT&amp;T Technology Academy – TBM</a:t>
            </a:r>
            <a:endParaRPr lang="en-US">
              <a:solidFill>
                <a:schemeClr val="bg1"/>
              </a:solidFill>
              <a:latin typeface="ATT Aleck Sans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ATT Aleck Sans"/>
              </a:rPr>
              <a:t>Research/Development Intern at Vanguard College Prep</a:t>
            </a:r>
            <a:endParaRPr lang="en-US" sz="1600" b="0" i="0">
              <a:solidFill>
                <a:schemeClr val="bg1"/>
              </a:solidFill>
              <a:effectLst/>
              <a:latin typeface="ATT Aleck Sans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ATT Aleck Sans"/>
              </a:rPr>
              <a:t>UT Austin Freshman Research Initiative – Energy Analytics | Conoco Phillips</a:t>
            </a:r>
          </a:p>
          <a:p>
            <a:pPr algn="l">
              <a:buClr>
                <a:schemeClr val="bg1"/>
              </a:buClr>
            </a:pPr>
            <a:r>
              <a:rPr lang="en-US" sz="1800" b="1" i="0">
                <a:solidFill>
                  <a:schemeClr val="bg1"/>
                </a:solidFill>
                <a:effectLst/>
                <a:latin typeface="ATT Aleck Sans"/>
              </a:rPr>
              <a:t>Hometown</a:t>
            </a:r>
            <a:r>
              <a:rPr lang="en-US" sz="1800" b="0" i="0">
                <a:solidFill>
                  <a:schemeClr val="bg1"/>
                </a:solidFill>
                <a:effectLst/>
                <a:latin typeface="ATT Aleck Sans"/>
              </a:rPr>
              <a:t>: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ATT Aleck Sans"/>
              </a:rPr>
              <a:t>Coppell, TX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ATT Aleck Sans"/>
              </a:rPr>
              <a:t>Hyderabad, India</a:t>
            </a:r>
            <a:endParaRPr lang="en-US" sz="1600" b="0" i="0">
              <a:solidFill>
                <a:schemeClr val="bg1"/>
              </a:solidFill>
              <a:effectLst/>
              <a:latin typeface="ATT Aleck Sans"/>
            </a:endParaRPr>
          </a:p>
          <a:p>
            <a:pPr algn="l">
              <a:buClr>
                <a:schemeClr val="bg1"/>
              </a:buClr>
            </a:pPr>
            <a:r>
              <a:rPr lang="en-US" sz="1800" b="1" i="0">
                <a:solidFill>
                  <a:schemeClr val="bg1"/>
                </a:solidFill>
                <a:effectLst/>
                <a:latin typeface="ATT Aleck Sans"/>
              </a:rPr>
              <a:t>Leadership Experience</a:t>
            </a:r>
            <a:r>
              <a:rPr lang="en-US" sz="1800" b="0" i="0">
                <a:solidFill>
                  <a:schemeClr val="bg1"/>
                </a:solidFill>
                <a:effectLst/>
                <a:latin typeface="ATT Aleck Sans"/>
              </a:rPr>
              <a:t>: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ATT Aleck Sans"/>
              </a:rPr>
              <a:t>Publicity Chair - Women in Computer Science (</a:t>
            </a:r>
            <a:r>
              <a:rPr lang="en-US" sz="1600" b="0" i="0" err="1">
                <a:solidFill>
                  <a:schemeClr val="bg1"/>
                </a:solidFill>
                <a:effectLst/>
                <a:latin typeface="ATT Aleck Sans"/>
              </a:rPr>
              <a:t>WiCS</a:t>
            </a:r>
            <a:r>
              <a:rPr lang="en-US" sz="1600" b="0" i="0">
                <a:solidFill>
                  <a:schemeClr val="bg1"/>
                </a:solidFill>
                <a:effectLst/>
                <a:latin typeface="ATT Aleck Sans"/>
              </a:rPr>
              <a:t>) @ UT Austin</a:t>
            </a:r>
          </a:p>
          <a:p>
            <a:pPr algn="l">
              <a:buClr>
                <a:schemeClr val="bg1"/>
              </a:buClr>
            </a:pPr>
            <a:r>
              <a:rPr lang="en-US" sz="1800" b="1" i="0">
                <a:solidFill>
                  <a:schemeClr val="bg1"/>
                </a:solidFill>
                <a:effectLst/>
                <a:latin typeface="ATT Aleck Sans"/>
              </a:rPr>
              <a:t>Hobbies and Interests</a:t>
            </a:r>
            <a:r>
              <a:rPr lang="en-US" sz="1800" b="0" i="0">
                <a:solidFill>
                  <a:schemeClr val="bg1"/>
                </a:solidFill>
                <a:effectLst/>
                <a:latin typeface="ATT Aleck Sans"/>
              </a:rPr>
              <a:t>: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ATT Aleck Sans"/>
              </a:rPr>
              <a:t>Photography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  <a:latin typeface="ATT Aleck Sans"/>
              </a:rPr>
              <a:t>Travel</a:t>
            </a:r>
          </a:p>
        </p:txBody>
      </p:sp>
      <p:sp>
        <p:nvSpPr>
          <p:cNvPr id="20" name="Oval">
            <a:extLst>
              <a:ext uri="{FF2B5EF4-FFF2-40B4-BE49-F238E27FC236}">
                <a16:creationId xmlns:a16="http://schemas.microsoft.com/office/drawing/2014/main" id="{2593921A-3788-A346-A5B8-0CF7B9560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47621" y="1340284"/>
            <a:ext cx="3489985" cy="348998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648" b="-38352"/>
            </a:stretch>
          </a:blipFill>
          <a:ln>
            <a:solidFill>
              <a:schemeClr val="accent1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6" name="TextBox">
            <a:extLst>
              <a:ext uri="{FF2B5EF4-FFF2-40B4-BE49-F238E27FC236}">
                <a16:creationId xmlns:a16="http://schemas.microsoft.com/office/drawing/2014/main" id="{3971DCC3-2161-FB4C-9B09-519554AD756D}"/>
              </a:ext>
            </a:extLst>
          </p:cNvPr>
          <p:cNvSpPr txBox="1"/>
          <p:nvPr/>
        </p:nvSpPr>
        <p:spPr>
          <a:xfrm>
            <a:off x="901531" y="5143779"/>
            <a:ext cx="3982163" cy="10467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  <a:buSzPct val="100000"/>
            </a:pPr>
            <a:r>
              <a:rPr lang="en-US" sz="2000" b="1">
                <a:latin typeface="ATT Aleck Sans" panose="020B0503020203020204" pitchFamily="34" charset="0"/>
                <a:cs typeface="ATT Aleck Sans" panose="020B0503020203020204" pitchFamily="34" charset="0"/>
              </a:rPr>
              <a:t>Sai </a:t>
            </a:r>
            <a:r>
              <a:rPr lang="en-US" sz="2000" b="1" err="1">
                <a:latin typeface="ATT Aleck Sans" panose="020B0503020203020204" pitchFamily="34" charset="0"/>
                <a:cs typeface="ATT Aleck Sans" panose="020B0503020203020204" pitchFamily="34" charset="0"/>
              </a:rPr>
              <a:t>Neelanjana</a:t>
            </a:r>
            <a:endParaRPr lang="en-US" sz="2000" b="1">
              <a:latin typeface="ATT Aleck Sans" panose="020B0503020203020204" pitchFamily="34" charset="0"/>
              <a:cs typeface="ATT Aleck Sans" panose="020B0503020203020204" pitchFamily="34" charset="0"/>
            </a:endParaRPr>
          </a:p>
          <a:p>
            <a:pPr algn="ctr">
              <a:spcAft>
                <a:spcPts val="300"/>
              </a:spcAft>
              <a:buClr>
                <a:schemeClr val="tx1"/>
              </a:buClr>
              <a:buSzPct val="100000"/>
            </a:pPr>
            <a:endParaRPr lang="en-US" sz="800" b="1">
              <a:latin typeface="ATT Aleck Sans" panose="020B0503020203020204" pitchFamily="34" charset="0"/>
              <a:cs typeface="ATT Aleck Sans" panose="020B0503020203020204" pitchFamily="34" charset="0"/>
            </a:endParaRPr>
          </a:p>
          <a:p>
            <a:pPr algn="ctr">
              <a:spcAft>
                <a:spcPts val="300"/>
              </a:spcAft>
              <a:buClr>
                <a:schemeClr val="tx1"/>
              </a:buClr>
              <a:buSzPct val="100000"/>
            </a:pPr>
            <a:r>
              <a:rPr lang="en-US" sz="1600">
                <a:solidFill>
                  <a:schemeClr val="accent1"/>
                </a:solidFill>
                <a:latin typeface="ATT Aleck Sans Medium" panose="020B0603020203020204" pitchFamily="34" charset="0"/>
                <a:cs typeface="ATT Aleck Sans Medium" panose="020B0603020203020204" pitchFamily="34" charset="0"/>
              </a:rPr>
              <a:t>System and DevOps Engineering Intern</a:t>
            </a:r>
            <a:r>
              <a:rPr lang="en-US" sz="1600">
                <a:latin typeface="ATT Aleck Sans Medium" panose="020B0603020203020204" pitchFamily="34" charset="0"/>
                <a:cs typeface="ATT Aleck Sans Medium" panose="020B0603020203020204" pitchFamily="34" charset="0"/>
              </a:rPr>
              <a:t> </a:t>
            </a:r>
          </a:p>
          <a:p>
            <a:pPr algn="ctr">
              <a:spcAft>
                <a:spcPts val="300"/>
              </a:spcAft>
              <a:buClr>
                <a:schemeClr val="tx1"/>
              </a:buClr>
              <a:buSzPct val="100000"/>
            </a:pPr>
            <a:r>
              <a:rPr lang="en-US" sz="1600">
                <a:solidFill>
                  <a:schemeClr val="tx2"/>
                </a:solidFill>
                <a:latin typeface="ATT Aleck Sans Medium" panose="020B0603020203020204" pitchFamily="34" charset="0"/>
                <a:cs typeface="ATT Aleck Sans Medium" panose="020B0603020203020204" pitchFamily="34" charset="0"/>
              </a:rPr>
              <a:t>Atlantis Feature Store Team</a:t>
            </a:r>
          </a:p>
        </p:txBody>
      </p:sp>
      <p:pic>
        <p:nvPicPr>
          <p:cNvPr id="9" name="Picture 9" descr="A longhorn head with horns&#10;&#10;Description automatically generated">
            <a:extLst>
              <a:ext uri="{FF2B5EF4-FFF2-40B4-BE49-F238E27FC236}">
                <a16:creationId xmlns:a16="http://schemas.microsoft.com/office/drawing/2014/main" id="{4ED2A126-A5F6-A6C7-07B0-79D97E7D4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546" y="699388"/>
            <a:ext cx="1981200" cy="11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39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C556CB6-B8A6-C84A-997A-0CC595BC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550926"/>
          </a:xfrm>
        </p:spPr>
        <p:txBody>
          <a:bodyPr/>
          <a:lstStyle/>
          <a:p>
            <a:r>
              <a:rPr lang="en-US" sz="3600" b="1">
                <a:latin typeface="+mj-lt"/>
              </a:rPr>
              <a:t>Week 7 Overview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CB94BDB-0804-B245-9FFD-27877B38C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B907E-C602-C34B-93F7-CA9E4071428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pPr marL="0" marR="0" lvl="0" indent="0" algn="l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t> 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E71C6F2-ECB9-DB47-AD95-20BD07913F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+mn-cs"/>
              </a:rPr>
              <a:t>Week 5 Overview/ July, 2023 / © 2023 AT&amp;T Intellectual Property - AT&amp;T Proprietary (Internal Use Only) </a:t>
            </a:r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112A3E7F-CA6F-4461-B0BD-A2E86D5D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91566" y="1492747"/>
            <a:ext cx="958082" cy="95808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3BA67129-4112-B6D4-378A-F54B4448C371}"/>
              </a:ext>
            </a:extLst>
          </p:cNvPr>
          <p:cNvSpPr txBox="1">
            <a:spLocks/>
          </p:cNvSpPr>
          <p:nvPr/>
        </p:nvSpPr>
        <p:spPr>
          <a:xfrm>
            <a:off x="1892174" y="1492747"/>
            <a:ext cx="4051813" cy="2170567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UI Development</a:t>
            </a:r>
          </a:p>
          <a:p>
            <a:r>
              <a:rPr lang="en-US" sz="1400">
                <a:solidFill>
                  <a:schemeClr val="tx1"/>
                </a:solidFill>
              </a:rPr>
              <a:t>Designed High Fidelity prototype for Atlantis Support Page in Figma</a:t>
            </a:r>
          </a:p>
          <a:p>
            <a:r>
              <a:rPr lang="en-US" sz="1400">
                <a:solidFill>
                  <a:schemeClr val="tx1"/>
                </a:solidFill>
              </a:rPr>
              <a:t>Internal team demo for support page</a:t>
            </a:r>
          </a:p>
          <a:p>
            <a:r>
              <a:rPr lang="en-US" sz="1400">
                <a:solidFill>
                  <a:schemeClr val="tx1"/>
                </a:solidFill>
              </a:rPr>
              <a:t>Support Page Demo with BP and Director of Technology</a:t>
            </a:r>
          </a:p>
          <a:p>
            <a:r>
              <a:rPr lang="en-US" sz="1400">
                <a:solidFill>
                  <a:schemeClr val="tx1"/>
                </a:solidFill>
              </a:rPr>
              <a:t>Integrated API with UI to display activities logged in the backend</a:t>
            </a:r>
          </a:p>
          <a:p>
            <a:r>
              <a:rPr lang="en-US" sz="1400">
                <a:solidFill>
                  <a:schemeClr val="tx1"/>
                </a:solidFill>
              </a:rPr>
              <a:t>Modified code for activity filters to work with API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A4B00D96-9ECA-8B3C-DF14-925221E2A53E}"/>
              </a:ext>
            </a:extLst>
          </p:cNvPr>
          <p:cNvSpPr txBox="1">
            <a:spLocks/>
          </p:cNvSpPr>
          <p:nvPr/>
        </p:nvSpPr>
        <p:spPr>
          <a:xfrm>
            <a:off x="1892173" y="4802314"/>
            <a:ext cx="4051813" cy="550926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/>
              <a:t>August 9th, 11:05 AM</a:t>
            </a:r>
            <a:r>
              <a:rPr lang="en-US"/>
              <a:t>, Teams Meeting link closer to date</a:t>
            </a:r>
          </a:p>
          <a:p>
            <a:pPr lvl="1">
              <a:buFontTx/>
              <a:buChar char="-"/>
            </a:pPr>
            <a:endParaRPr lang="en-US"/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/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1E7E8784-1B26-A634-8531-EE6A16E33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707" y="1628888"/>
            <a:ext cx="685800" cy="6858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D2B504C-E56B-2799-99B0-AC17E3AB732F}"/>
              </a:ext>
            </a:extLst>
          </p:cNvPr>
          <p:cNvSpPr txBox="1">
            <a:spLocks/>
          </p:cNvSpPr>
          <p:nvPr/>
        </p:nvSpPr>
        <p:spPr>
          <a:xfrm>
            <a:off x="6531707" y="1486484"/>
            <a:ext cx="5387406" cy="3486834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 Innovation Challenge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endParaRPr lang="en-US"/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Final presentation slide deck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Created user flow for Design Thinking Workbook</a:t>
            </a:r>
          </a:p>
          <a:p>
            <a:pPr marL="0" lvl="1" indent="0">
              <a:buNone/>
            </a:pPr>
            <a:endParaRPr lang="en-US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87ACE9D4-4313-B3EA-934F-1E53401CE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606211" y="1486484"/>
            <a:ext cx="958082" cy="95808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8E8A4D-A9A7-213F-8915-9C8F51FE5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7" r="66062"/>
          <a:stretch/>
        </p:blipFill>
        <p:spPr>
          <a:xfrm>
            <a:off x="10750202" y="1628888"/>
            <a:ext cx="670099" cy="67327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42357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A4B00D96-9ECA-8B3C-DF14-925221E2A53E}"/>
              </a:ext>
            </a:extLst>
          </p:cNvPr>
          <p:cNvSpPr txBox="1">
            <a:spLocks/>
          </p:cNvSpPr>
          <p:nvPr/>
        </p:nvSpPr>
        <p:spPr>
          <a:xfrm>
            <a:off x="6522654" y="1337093"/>
            <a:ext cx="5387406" cy="3486834"/>
          </a:xfrm>
          <a:prstGeom prst="rect">
            <a:avLst/>
          </a:prstGeom>
        </p:spPr>
        <p:txBody>
          <a:bodyPr vert="horz" lIns="0" tIns="0" rIns="0" bIns="0" spcCol="493776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 Innovation Challenge</a:t>
            </a:r>
          </a:p>
          <a:p>
            <a:pPr marL="0" lvl="1" indent="0">
              <a:buFont typeface="ATT Aleck Sans" panose="020B0604020202020204" pitchFamily="34" charset="0"/>
              <a:buNone/>
            </a:pPr>
            <a:endParaRPr lang="en-US"/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Local Demo to ADs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Created a video to pitch product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Submitted all deliverables on July 26th</a:t>
            </a:r>
          </a:p>
          <a:p>
            <a:pPr lvl="1">
              <a:buFontTx/>
              <a:buChar char="-"/>
            </a:pPr>
            <a:endParaRPr lang="en-US"/>
          </a:p>
          <a:p>
            <a:r>
              <a:rPr lang="en-US"/>
              <a:t>Converged Experience Tour</a:t>
            </a:r>
          </a:p>
          <a:p>
            <a:pPr lvl="1">
              <a:buFont typeface="ATT Aleck Sans" panose="020B0503020203020204" pitchFamily="34" charset="0"/>
              <a:buChar char="−"/>
            </a:pPr>
            <a:r>
              <a:rPr lang="en-US"/>
              <a:t>Learned about how AT&amp;T Fiber works on a high level and how it is installed</a:t>
            </a:r>
          </a:p>
          <a:p>
            <a:pPr marL="0" lvl="1" indent="0">
              <a:buNone/>
            </a:pPr>
            <a:endParaRPr lang="en-US"/>
          </a:p>
          <a:p>
            <a:pPr marL="0" lvl="1" indent="0">
              <a:buNone/>
            </a:pPr>
            <a:r>
              <a:rPr lang="en-US" b="1"/>
              <a:t>August 9th, 11:05 AM</a:t>
            </a:r>
            <a:r>
              <a:rPr lang="en-US"/>
              <a:t>, Teams Meeting link closer to date</a:t>
            </a:r>
          </a:p>
          <a:p>
            <a:pPr lvl="1">
              <a:buFontTx/>
              <a:buChar char="-"/>
            </a:pPr>
            <a:endParaRPr lang="en-US"/>
          </a:p>
          <a:p>
            <a:pPr marL="0" lvl="1" indent="0">
              <a:buFont typeface="ATT Aleck Sans" panose="020B0604020202020204" pitchFamily="34" charset="0"/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3BA67129-4112-B6D4-378A-F54B4448C371}"/>
              </a:ext>
            </a:extLst>
          </p:cNvPr>
          <p:cNvSpPr txBox="1">
            <a:spLocks/>
          </p:cNvSpPr>
          <p:nvPr/>
        </p:nvSpPr>
        <p:spPr>
          <a:xfrm>
            <a:off x="480397" y="1258433"/>
            <a:ext cx="5906116" cy="4918432"/>
          </a:xfrm>
          <a:prstGeom prst="rect">
            <a:avLst/>
          </a:prstGeom>
        </p:spPr>
        <p:txBody>
          <a:bodyPr vert="horz" lIns="0" tIns="0" rIns="0" bIns="0" spcCol="493776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UI Development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Implemented Pagination</a:t>
            </a:r>
          </a:p>
          <a:p>
            <a:r>
              <a:rPr lang="en-US" sz="1400">
                <a:solidFill>
                  <a:schemeClr val="tx1"/>
                </a:solidFill>
              </a:rPr>
              <a:t>Deployed Activity Page to Stage environment</a:t>
            </a:r>
          </a:p>
          <a:p>
            <a:r>
              <a:rPr lang="en-US" sz="1400">
                <a:solidFill>
                  <a:schemeClr val="tx1"/>
                </a:solidFill>
              </a:rPr>
              <a:t>Testing UI in Stage environment</a:t>
            </a:r>
          </a:p>
          <a:p>
            <a:r>
              <a:rPr lang="en-US" sz="1400">
                <a:solidFill>
                  <a:schemeClr val="tx1"/>
                </a:solidFill>
              </a:rPr>
              <a:t>Internal team demo for Activity Page</a:t>
            </a:r>
          </a:p>
          <a:p>
            <a:r>
              <a:rPr lang="en-US" sz="1400">
                <a:solidFill>
                  <a:schemeClr val="tx1"/>
                </a:solidFill>
              </a:rPr>
              <a:t>Constant communication with backend to look into API responses and layout</a:t>
            </a:r>
          </a:p>
          <a:p>
            <a:r>
              <a:rPr lang="en-US" sz="1400">
                <a:solidFill>
                  <a:schemeClr val="tx1"/>
                </a:solidFill>
              </a:rPr>
              <a:t>Added new Activity Category, Data Retrievals, and included in dropdown filter with new icon</a:t>
            </a:r>
          </a:p>
          <a:p>
            <a:r>
              <a:rPr lang="en-US" sz="1400">
                <a:solidFill>
                  <a:schemeClr val="tx1"/>
                </a:solidFill>
              </a:rPr>
              <a:t>Changed icons for Data Ingestions</a:t>
            </a:r>
          </a:p>
          <a:p>
            <a:r>
              <a:rPr lang="en-US" sz="1400">
                <a:solidFill>
                  <a:schemeClr val="tx1"/>
                </a:solidFill>
              </a:rPr>
              <a:t>Added “No activity found” </a:t>
            </a:r>
          </a:p>
          <a:p>
            <a:r>
              <a:rPr lang="en-US" sz="1400">
                <a:solidFill>
                  <a:schemeClr val="tx1"/>
                </a:solidFill>
              </a:rPr>
              <a:t>Changed layout of each activity update to use bootstrap flex layout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C556CB6-B8A6-C84A-997A-0CC595BC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11742472" cy="550926"/>
          </a:xfrm>
        </p:spPr>
        <p:txBody>
          <a:bodyPr/>
          <a:lstStyle/>
          <a:p>
            <a:r>
              <a:rPr lang="en-US" sz="3600" b="1">
                <a:latin typeface="+mj-lt"/>
              </a:rPr>
              <a:t>Week 8 Overview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CB94BDB-0804-B245-9FFD-27877B38C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B907E-C602-C34B-93F7-CA9E4071428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pPr marL="0" marR="0" lvl="0" indent="0" algn="l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ATT Aleck Sans" panose="020B0503020203020204" pitchFamily="34" charset="0"/>
              </a:rPr>
              <a:t> 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E71C6F2-ECB9-DB47-AD95-20BD07913F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T Aleck Sans" panose="020B0503020203020204" pitchFamily="34" charset="0"/>
                <a:ea typeface="+mn-ea"/>
                <a:cs typeface="+mn-cs"/>
              </a:rPr>
              <a:t>Week 5 Overview/ July, 2023 / © 2023 AT&amp;T Intellectual Property - AT&amp;T Proprietary (Internal Use Only) 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00F1290B-7292-4EC5-BA4C-F4C555A8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753521" y="1194689"/>
            <a:ext cx="958082" cy="95808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112A3E7F-CA6F-4461-B0BD-A2E86D5D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128058" y="1200952"/>
            <a:ext cx="958082" cy="95808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 panose="020B0503020203020204" pitchFamily="34" charset="0"/>
              <a:ea typeface="+mn-ea"/>
              <a:cs typeface="ATT Aleck Sans Medium" panose="020B0503020203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440D78-A210-ABA0-F190-2D79E50D1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7" r="66062"/>
          <a:stretch/>
        </p:blipFill>
        <p:spPr>
          <a:xfrm>
            <a:off x="10897512" y="1337093"/>
            <a:ext cx="670099" cy="673274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Graphic 22">
            <a:extLst>
              <a:ext uri="{FF2B5EF4-FFF2-40B4-BE49-F238E27FC236}">
                <a16:creationId xmlns:a16="http://schemas.microsoft.com/office/drawing/2014/main" id="{1E7E8784-1B26-A634-8531-EE6A16E33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4199" y="133709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6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7E4F0A7-6271-0A43-9742-9ABB5BCD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the Atlantis Team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64B52A7-5CD6-054C-9EBB-D793C8E32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3</a:t>
            </a:fld>
            <a:r>
              <a:rPr lang="en-US"/>
              <a:t> </a:t>
            </a:r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D7596435-598D-A145-B3FC-AC55677ECA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93C5C2-B621-CE10-775D-765FEFA34A39}"/>
              </a:ext>
            </a:extLst>
          </p:cNvPr>
          <p:cNvGrpSpPr/>
          <p:nvPr/>
        </p:nvGrpSpPr>
        <p:grpSpPr>
          <a:xfrm>
            <a:off x="780385" y="5055301"/>
            <a:ext cx="10631229" cy="989887"/>
            <a:chOff x="858533" y="5167754"/>
            <a:chExt cx="10631229" cy="989887"/>
          </a:xfrm>
        </p:grpSpPr>
        <p:pic>
          <p:nvPicPr>
            <p:cNvPr id="5" name="Picture 4" descr="A yellow square with black letters and a yellow background&#10;&#10;Description automatically generated">
              <a:extLst>
                <a:ext uri="{FF2B5EF4-FFF2-40B4-BE49-F238E27FC236}">
                  <a16:creationId xmlns:a16="http://schemas.microsoft.com/office/drawing/2014/main" id="{2582F239-8690-BCE1-3AD2-8D4C4176D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333" y="5167754"/>
              <a:ext cx="989887" cy="989887"/>
            </a:xfrm>
            <a:prstGeom prst="rect">
              <a:avLst/>
            </a:prstGeom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7AE02D3F-BFF9-9B26-36A3-F9C2E9D7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33" y="5167754"/>
              <a:ext cx="3959549" cy="98988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2E5172-54FC-1DE8-A6EA-E2D895749087}"/>
                </a:ext>
              </a:extLst>
            </p:cNvPr>
            <p:cNvSpPr txBox="1"/>
            <p:nvPr/>
          </p:nvSpPr>
          <p:spPr>
            <a:xfrm>
              <a:off x="6096000" y="5201032"/>
              <a:ext cx="53937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800" i="1">
                  <a:solidFill>
                    <a:srgbClr val="1C1E21"/>
                  </a:solidFill>
                  <a:latin typeface="+mj-lt"/>
                </a:rPr>
                <a:t>“C</a:t>
              </a:r>
              <a:r>
                <a:rPr lang="en-US" sz="1800" b="0" i="1">
                  <a:solidFill>
                    <a:srgbClr val="1C1E21"/>
                  </a:solidFill>
                  <a:effectLst/>
                  <a:latin typeface="+mj-lt"/>
                </a:rPr>
                <a:t>entralized repository for </a:t>
              </a:r>
              <a:r>
                <a:rPr lang="en-US" sz="1800" b="1" i="1">
                  <a:solidFill>
                    <a:srgbClr val="1C1E21"/>
                  </a:solidFill>
                  <a:effectLst/>
                  <a:latin typeface="+mj-lt"/>
                </a:rPr>
                <a:t>storing</a:t>
              </a:r>
              <a:r>
                <a:rPr lang="en-US" sz="1800" i="1">
                  <a:solidFill>
                    <a:srgbClr val="1C1E21"/>
                  </a:solidFill>
                  <a:effectLst/>
                  <a:latin typeface="+mj-lt"/>
                </a:rPr>
                <a:t>,</a:t>
              </a:r>
              <a:r>
                <a:rPr lang="en-US" sz="1800" b="1" i="1">
                  <a:solidFill>
                    <a:srgbClr val="1C1E21"/>
                  </a:solidFill>
                  <a:effectLst/>
                  <a:latin typeface="+mj-lt"/>
                </a:rPr>
                <a:t> updating</a:t>
              </a:r>
              <a:r>
                <a:rPr lang="en-US" sz="1800" i="1">
                  <a:solidFill>
                    <a:srgbClr val="1C1E21"/>
                  </a:solidFill>
                  <a:effectLst/>
                  <a:latin typeface="+mj-lt"/>
                </a:rPr>
                <a:t>,</a:t>
              </a:r>
              <a:r>
                <a:rPr lang="en-US" sz="1800" b="1" i="1">
                  <a:solidFill>
                    <a:srgbClr val="1C1E21"/>
                  </a:solidFill>
                  <a:effectLst/>
                  <a:latin typeface="+mj-lt"/>
                </a:rPr>
                <a:t> retrieving</a:t>
              </a:r>
              <a:r>
                <a:rPr lang="en-US" sz="1800" b="0" i="1">
                  <a:solidFill>
                    <a:srgbClr val="1C1E21"/>
                  </a:solidFill>
                  <a:effectLst/>
                  <a:latin typeface="+mj-lt"/>
                </a:rPr>
                <a:t>, and </a:t>
              </a:r>
              <a:r>
                <a:rPr lang="en-US" sz="1800" b="1" i="1">
                  <a:solidFill>
                    <a:srgbClr val="1C1E21"/>
                  </a:solidFill>
                  <a:effectLst/>
                  <a:latin typeface="+mj-lt"/>
                </a:rPr>
                <a:t>sharing</a:t>
              </a:r>
              <a:r>
                <a:rPr lang="en-US" sz="1800" b="0" i="1">
                  <a:solidFill>
                    <a:srgbClr val="1C1E21"/>
                  </a:solidFill>
                  <a:effectLst/>
                  <a:latin typeface="+mj-lt"/>
                </a:rPr>
                <a:t> </a:t>
              </a:r>
              <a:r>
                <a:rPr lang="en-US" sz="1800" b="1" i="1">
                  <a:solidFill>
                    <a:srgbClr val="1C1E21"/>
                  </a:solidFill>
                  <a:effectLst/>
                  <a:latin typeface="+mj-lt"/>
                </a:rPr>
                <a:t>features</a:t>
              </a:r>
              <a:r>
                <a:rPr lang="en-US" sz="1800" b="0" i="1">
                  <a:solidFill>
                    <a:srgbClr val="1C1E21"/>
                  </a:solidFill>
                  <a:effectLst/>
                  <a:latin typeface="+mj-lt"/>
                </a:rPr>
                <a:t> used in machine learning models across different projects”</a:t>
              </a:r>
              <a:endPara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TT Aleck Sans" panose="020B0503020203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3838C3-15BC-6AF9-BF67-27D362633921}"/>
              </a:ext>
            </a:extLst>
          </p:cNvPr>
          <p:cNvGrpSpPr/>
          <p:nvPr/>
        </p:nvGrpSpPr>
        <p:grpSpPr>
          <a:xfrm>
            <a:off x="778203" y="1713665"/>
            <a:ext cx="3811364" cy="2356591"/>
            <a:chOff x="328987" y="1769421"/>
            <a:chExt cx="3811364" cy="2356591"/>
          </a:xfrm>
        </p:grpSpPr>
        <p:sp>
          <p:nvSpPr>
            <p:cNvPr id="20" name="Oval 1">
              <a:extLst>
                <a:ext uri="{FF2B5EF4-FFF2-40B4-BE49-F238E27FC236}">
                  <a16:creationId xmlns:a16="http://schemas.microsoft.com/office/drawing/2014/main" id="{2593921A-3788-A346-A5B8-0CF7B9560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7102" y="1769421"/>
              <a:ext cx="1527048" cy="152704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0">
              <a:schemeClr val="dk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3971DCC3-2161-FB4C-9B09-519554AD756D}"/>
                </a:ext>
              </a:extLst>
            </p:cNvPr>
            <p:cNvSpPr txBox="1"/>
            <p:nvPr/>
          </p:nvSpPr>
          <p:spPr>
            <a:xfrm>
              <a:off x="328987" y="3433352"/>
              <a:ext cx="3811364" cy="6926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spcAft>
                  <a:spcPts val="300"/>
                </a:spcAft>
                <a:buClr>
                  <a:schemeClr val="tx1"/>
                </a:buClr>
                <a:buSzPct val="100000"/>
              </a:pPr>
              <a:r>
                <a:rPr lang="en-US" sz="1600" b="1">
                  <a:latin typeface="ATT Aleck Sans"/>
                  <a:cs typeface="ATT Aleck Sans" panose="020B0503020203020204" pitchFamily="34" charset="0"/>
                </a:rPr>
                <a:t>Himanshu Tiwari</a:t>
              </a:r>
            </a:p>
            <a:p>
              <a:pPr algn="ctr">
                <a:spcAft>
                  <a:spcPts val="300"/>
                </a:spcAft>
                <a:buClr>
                  <a:schemeClr val="tx1"/>
                </a:buClr>
                <a:buSzPct val="100000"/>
              </a:pPr>
              <a:r>
                <a:rPr lang="en-US" sz="1400" b="1">
                  <a:latin typeface="ATT Aleck Sans"/>
                  <a:cs typeface="ATT Aleck Sans" panose="020B0503020203020204" pitchFamily="34" charset="0"/>
                </a:rPr>
                <a:t>Principal – Big Data Software Engineer</a:t>
              </a:r>
            </a:p>
            <a:p>
              <a:pPr algn="ctr">
                <a:spcAft>
                  <a:spcPts val="300"/>
                </a:spcAft>
                <a:buClr>
                  <a:schemeClr val="tx1"/>
                </a:buClr>
                <a:buSzPct val="100000"/>
              </a:pPr>
              <a:r>
                <a:rPr lang="en-US" sz="1400" i="1">
                  <a:latin typeface="ATT Aleck Sans"/>
                  <a:cs typeface="ATT Aleck Sans" panose="020B0503020203020204" pitchFamily="34" charset="0"/>
                </a:rPr>
                <a:t>Business Partner</a:t>
              </a:r>
              <a:r>
                <a:rPr lang="en-US" sz="1400">
                  <a:latin typeface="ATT Aleck Sans"/>
                  <a:cs typeface="ATT Aleck Sans" panose="020B0503020203020204" pitchFamily="34" charset="0"/>
                </a:rPr>
                <a:t> | </a:t>
              </a:r>
              <a:r>
                <a:rPr lang="en-US" sz="1400" i="1">
                  <a:latin typeface="ATT Aleck Sans"/>
                  <a:cs typeface="ATT Aleck Sans" panose="020B0503020203020204" pitchFamily="34" charset="0"/>
                </a:rPr>
                <a:t>Mentor </a:t>
              </a:r>
              <a:r>
                <a:rPr lang="en-US" sz="1400">
                  <a:latin typeface="ATT Aleck Sans"/>
                  <a:cs typeface="ATT Aleck Sans" panose="020B0503020203020204" pitchFamily="34" charset="0"/>
                </a:rPr>
                <a:t>| </a:t>
              </a:r>
              <a:r>
                <a:rPr lang="en-US" sz="1400" i="1">
                  <a:latin typeface="ATT Aleck Sans"/>
                  <a:cs typeface="ATT Aleck Sans" panose="020B0503020203020204" pitchFamily="34" charset="0"/>
                </a:rPr>
                <a:t>Point of Contact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9F70D1-24D0-157E-6338-7F84906D7DB6}"/>
              </a:ext>
            </a:extLst>
          </p:cNvPr>
          <p:cNvGrpSpPr/>
          <p:nvPr/>
        </p:nvGrpSpPr>
        <p:grpSpPr>
          <a:xfrm>
            <a:off x="4858088" y="1713665"/>
            <a:ext cx="3194308" cy="2356591"/>
            <a:chOff x="8631744" y="1769421"/>
            <a:chExt cx="3194308" cy="23565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89540F-C858-6F27-8EA1-D12D06AF4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5374" y="1769421"/>
              <a:ext cx="1527048" cy="152704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0">
              <a:schemeClr val="dk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5154269D-54DD-8459-E37E-CCC306150387}"/>
                </a:ext>
              </a:extLst>
            </p:cNvPr>
            <p:cNvSpPr txBox="1"/>
            <p:nvPr/>
          </p:nvSpPr>
          <p:spPr>
            <a:xfrm>
              <a:off x="8631744" y="3443121"/>
              <a:ext cx="3194308" cy="6828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300"/>
                </a:spcAft>
                <a:buClr>
                  <a:schemeClr val="tx1"/>
                </a:buClr>
                <a:buSzPct val="100000"/>
              </a:pPr>
              <a:r>
                <a:rPr lang="en-US" sz="1600" b="1">
                  <a:latin typeface="ATT Aleck Sans" panose="020B0503020203020204" pitchFamily="34" charset="0"/>
                  <a:cs typeface="ATT Aleck Sans" panose="020B0503020203020204" pitchFamily="34" charset="0"/>
                </a:rPr>
                <a:t>Krishna </a:t>
              </a:r>
              <a:r>
                <a:rPr lang="en-US" sz="1600" b="1" err="1">
                  <a:latin typeface="ATT Aleck Sans" panose="020B0503020203020204" pitchFamily="34" charset="0"/>
                  <a:cs typeface="ATT Aleck Sans" panose="020B0503020203020204" pitchFamily="34" charset="0"/>
                </a:rPr>
                <a:t>Pandraju</a:t>
              </a:r>
              <a:endParaRPr lang="en-US" sz="1600" b="1">
                <a:latin typeface="ATT Aleck Sans" panose="020B0503020203020204" pitchFamily="34" charset="0"/>
                <a:cs typeface="ATT Aleck Sans" panose="020B0503020203020204" pitchFamily="34" charset="0"/>
              </a:endParaRPr>
            </a:p>
            <a:p>
              <a:pPr algn="ctr">
                <a:spcAft>
                  <a:spcPts val="300"/>
                </a:spcAft>
                <a:buClr>
                  <a:schemeClr val="tx1"/>
                </a:buClr>
                <a:buSzPct val="100000"/>
              </a:pPr>
              <a:r>
                <a:rPr lang="en-US" sz="1400" b="1">
                  <a:latin typeface="ATT Aleck Sans" panose="020B0503020203020204" pitchFamily="34" charset="0"/>
                  <a:cs typeface="ATT Aleck Sans" panose="020B0503020203020204" pitchFamily="34" charset="0"/>
                </a:rPr>
                <a:t>Senior – Big Data Software Engineer</a:t>
              </a:r>
            </a:p>
            <a:p>
              <a:pPr algn="ctr">
                <a:spcAft>
                  <a:spcPts val="300"/>
                </a:spcAft>
                <a:buClr>
                  <a:schemeClr val="tx1"/>
                </a:buClr>
                <a:buSzPct val="100000"/>
              </a:pPr>
              <a:r>
                <a:rPr lang="en-US" sz="1400" i="1">
                  <a:latin typeface="ATT Aleck Sans" panose="020B0503020203020204" pitchFamily="34" charset="0"/>
                  <a:cs typeface="ATT Aleck Sans" panose="020B0503020203020204" pitchFamily="34" charset="0"/>
                </a:rPr>
                <a:t>Backend Data Engineer Support</a:t>
              </a:r>
            </a:p>
            <a:p>
              <a:pPr algn="ctr">
                <a:spcAft>
                  <a:spcPts val="300"/>
                </a:spcAft>
                <a:buClr>
                  <a:schemeClr val="tx1"/>
                </a:buClr>
                <a:buSzPct val="100000"/>
              </a:pPr>
              <a:endParaRPr lang="en-US" sz="1400" i="1">
                <a:latin typeface="ATT Aleck Sans" panose="020B0503020203020204" pitchFamily="34" charset="0"/>
                <a:cs typeface="ATT Aleck Sans" panose="020B0503020203020204" pitchFamily="34" charset="0"/>
              </a:endParaRP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8BC859D3-38A6-2BBC-D925-5429B2C81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81054" y="1979934"/>
            <a:ext cx="1004776" cy="100477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966AA79-3660-B8C7-9740-9FB312001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5577" y="1955275"/>
            <a:ext cx="1057939" cy="10579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911F1A-A429-33A0-8CD2-45523368E79F}"/>
              </a:ext>
            </a:extLst>
          </p:cNvPr>
          <p:cNvSpPr txBox="1"/>
          <p:nvPr/>
        </p:nvSpPr>
        <p:spPr>
          <a:xfrm>
            <a:off x="8660691" y="2713370"/>
            <a:ext cx="2754640" cy="143339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457200">
              <a:spcAft>
                <a:spcPts val="800"/>
              </a:spcAft>
            </a:pPr>
            <a:r>
              <a:rPr lang="en-US">
                <a:solidFill>
                  <a:srgbClr val="1C1E21"/>
                </a:solidFill>
                <a:latin typeface="ATT Aleck Sans"/>
              </a:rPr>
              <a:t>Also received help from the team with</a:t>
            </a:r>
            <a:endParaRPr lang="en-US">
              <a:solidFill>
                <a:srgbClr val="000000"/>
              </a:solidFill>
              <a:latin typeface="ATT Aleck Sans" panose="020B0503020203020204" pitchFamily="34" charset="0"/>
            </a:endParaRPr>
          </a:p>
          <a:p>
            <a:pPr marL="285750" indent="-285750" defTabSz="457200">
              <a:spcAft>
                <a:spcPts val="800"/>
              </a:spcAft>
              <a:buFont typeface="Arial"/>
              <a:buChar char="•"/>
            </a:pPr>
            <a:r>
              <a:rPr lang="en-US">
                <a:solidFill>
                  <a:srgbClr val="1C1E21"/>
                </a:solidFill>
                <a:latin typeface="ATT Aleck Sans"/>
              </a:rPr>
              <a:t>UI Development</a:t>
            </a:r>
            <a:endParaRPr lang="en-US">
              <a:solidFill>
                <a:srgbClr val="000000"/>
              </a:solidFill>
              <a:latin typeface="ATT Aleck Sans"/>
            </a:endParaRPr>
          </a:p>
          <a:p>
            <a:pPr marL="285750" indent="-285750" defTabSz="457200">
              <a:spcAft>
                <a:spcPts val="800"/>
              </a:spcAft>
              <a:buFont typeface="Arial"/>
              <a:buChar char="•"/>
            </a:pPr>
            <a:r>
              <a:rPr lang="en-US">
                <a:solidFill>
                  <a:srgbClr val="1C1E21"/>
                </a:solidFill>
                <a:latin typeface="ATT Aleck Sans"/>
              </a:rPr>
              <a:t>Backend API support</a:t>
            </a:r>
            <a:endParaRPr lang="en-US">
              <a:latin typeface="ATT Aleck Sans"/>
            </a:endParaRPr>
          </a:p>
        </p:txBody>
      </p:sp>
      <p:pic>
        <p:nvPicPr>
          <p:cNvPr id="26" name="Graphic 22">
            <a:extLst>
              <a:ext uri="{FF2B5EF4-FFF2-40B4-BE49-F238E27FC236}">
                <a16:creationId xmlns:a16="http://schemas.microsoft.com/office/drawing/2014/main" id="{0F0A582C-0FC8-F853-F36D-7DB0132AC0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2926" y="1563839"/>
            <a:ext cx="1094678" cy="111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154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A431363-3776-FA46-8120-313094F7CA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9124" y="2043585"/>
            <a:ext cx="3475625" cy="3772730"/>
          </a:xfrm>
        </p:spPr>
        <p:txBody>
          <a:bodyPr vert="horz" lIns="0" tIns="0" rIns="0" bIns="0" spcCol="493776" rtlCol="0" anchor="t">
            <a:noAutofit/>
          </a:bodyPr>
          <a:lstStyle/>
          <a:p>
            <a:pPr algn="ctr"/>
            <a:r>
              <a:rPr lang="en-US" b="1">
                <a:latin typeface="ATT Aleck Sans"/>
              </a:rPr>
              <a:t>Background</a:t>
            </a:r>
          </a:p>
          <a:p>
            <a:pPr marL="0" lvl="1" indent="0">
              <a:buNone/>
            </a:pPr>
            <a:r>
              <a:rPr lang="en-US" sz="1600">
                <a:latin typeface="ATT Aleck Sans"/>
              </a:rPr>
              <a:t>Atlantis Feature Store is a critical component enabling teams to </a:t>
            </a:r>
            <a:r>
              <a:rPr lang="en-US" sz="1600" b="1">
                <a:latin typeface="ATT Aleck Sans"/>
              </a:rPr>
              <a:t>access and share AI/ML features</a:t>
            </a:r>
            <a:r>
              <a:rPr lang="en-US" sz="1600">
                <a:latin typeface="ATT Aleck Sans"/>
              </a:rPr>
              <a:t>. However, the lack of an activity and lineage page made it challenging for users to:</a:t>
            </a:r>
          </a:p>
          <a:p>
            <a:pPr lvl="1"/>
            <a:r>
              <a:rPr lang="en-US" sz="1600">
                <a:latin typeface="ATT Aleck Sans"/>
              </a:rPr>
              <a:t>track feature set changes</a:t>
            </a:r>
            <a:endParaRPr lang="en-US"/>
          </a:p>
          <a:p>
            <a:pPr lvl="1"/>
            <a:r>
              <a:rPr lang="en-US" sz="1600">
                <a:latin typeface="ATT Aleck Sans"/>
              </a:rPr>
              <a:t>understand who is using their data</a:t>
            </a:r>
          </a:p>
          <a:p>
            <a:pPr lvl="1"/>
            <a:r>
              <a:rPr lang="en-US" sz="1600">
                <a:latin typeface="ATT Aleck Sans"/>
              </a:rPr>
              <a:t>find popular feature sets</a:t>
            </a:r>
          </a:p>
          <a:p>
            <a:pPr lvl="1"/>
            <a:r>
              <a:rPr lang="en-US" sz="1600">
                <a:latin typeface="ATT Aleck Sans"/>
              </a:rPr>
              <a:t>identify the origin of feature sets</a:t>
            </a:r>
          </a:p>
          <a:p>
            <a:pPr lvl="1"/>
            <a:r>
              <a:rPr lang="en-US" sz="1600">
                <a:latin typeface="ATT Aleck Sans"/>
              </a:rPr>
              <a:t>understand overall data flow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AFA0C5-88D9-294D-9A59-1E6DD923DB6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416418" y="2043585"/>
            <a:ext cx="3475625" cy="3771431"/>
          </a:xfrm>
        </p:spPr>
        <p:txBody>
          <a:bodyPr vert="horz" lIns="0" tIns="0" rIns="0" bIns="0" spcCol="493776" rtlCol="0" anchor="t">
            <a:noAutofit/>
          </a:bodyPr>
          <a:lstStyle/>
          <a:p>
            <a:pPr algn="ctr"/>
            <a:r>
              <a:rPr lang="en-US" b="1">
                <a:latin typeface="ATT Aleck Sans"/>
              </a:rPr>
              <a:t>Findings</a:t>
            </a:r>
          </a:p>
          <a:p>
            <a:pPr lvl="1"/>
            <a:r>
              <a:rPr lang="en-US" sz="1600">
                <a:latin typeface="ATT Aleck Sans"/>
              </a:rPr>
              <a:t>View activity history</a:t>
            </a:r>
          </a:p>
          <a:p>
            <a:pPr lvl="1"/>
            <a:r>
              <a:rPr lang="en-US" sz="1600">
                <a:latin typeface="ATT Aleck Sans"/>
              </a:rPr>
              <a:t>Understand who made specific changes</a:t>
            </a:r>
          </a:p>
          <a:p>
            <a:pPr lvl="1"/>
            <a:r>
              <a:rPr lang="en-US" sz="1600">
                <a:latin typeface="ATT Aleck Sans"/>
              </a:rPr>
              <a:t>Ensure data quality through the logs</a:t>
            </a:r>
          </a:p>
          <a:p>
            <a:pPr lvl="1"/>
            <a:r>
              <a:rPr lang="en-US" sz="1600">
                <a:latin typeface="ATT Aleck Sans"/>
              </a:rPr>
              <a:t>Gain insight into how the data evolves over time</a:t>
            </a:r>
            <a:endParaRPr lang="en-US">
              <a:latin typeface="ATT Aleck Sans"/>
            </a:endParaRPr>
          </a:p>
          <a:p>
            <a:pPr lvl="1"/>
            <a:r>
              <a:rPr lang="en-US" sz="1600">
                <a:latin typeface="ATT Aleck Sans"/>
              </a:rPr>
              <a:t>Search and filtering capabilities help manage large volumes of activity logs 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C196A21-9EA8-AA40-ABAF-198C3996DB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3712" y="2043585"/>
            <a:ext cx="3475625" cy="3774975"/>
          </a:xfrm>
        </p:spPr>
        <p:txBody>
          <a:bodyPr vert="horz" lIns="0" tIns="0" rIns="0" bIns="0" spcCol="493776" rtlCol="0" anchor="t">
            <a:noAutofit/>
          </a:bodyPr>
          <a:lstStyle/>
          <a:p>
            <a:pPr algn="ctr"/>
            <a:r>
              <a:rPr lang="en-US" b="1">
                <a:latin typeface="ATT Aleck Sans"/>
              </a:rPr>
              <a:t>Conclusion</a:t>
            </a:r>
            <a:endParaRPr lang="en-US" b="1"/>
          </a:p>
          <a:p>
            <a:pPr lvl="1"/>
            <a:r>
              <a:rPr lang="en-US" sz="1600">
                <a:latin typeface="ATT Aleck Sans"/>
              </a:rPr>
              <a:t>Enhances data transparency and traceability</a:t>
            </a:r>
          </a:p>
          <a:p>
            <a:pPr lvl="1"/>
            <a:r>
              <a:rPr lang="en-US" sz="1600">
                <a:latin typeface="ATT Aleck Sans"/>
              </a:rPr>
              <a:t>Fosters data-driven culture </a:t>
            </a:r>
          </a:p>
          <a:p>
            <a:pPr lvl="1"/>
            <a:r>
              <a:rPr lang="en-US" sz="1600">
                <a:latin typeface="ATT Aleck Sans"/>
              </a:rPr>
              <a:t>Enables more informed decision making and accountability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CB94BDB-0804-B245-9FFD-27877B38C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4</a:t>
            </a:fld>
            <a:r>
              <a:rPr lang="en-US"/>
              <a:t> 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77329CFB-6F75-4642-A7CE-4E0F6C9AB28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5FC15F5-00E5-411A-955E-B8EF19365BA4}"/>
              </a:ext>
            </a:extLst>
          </p:cNvPr>
          <p:cNvSpPr txBox="1">
            <a:spLocks/>
          </p:cNvSpPr>
          <p:nvPr/>
        </p:nvSpPr>
        <p:spPr>
          <a:xfrm>
            <a:off x="339165" y="446066"/>
            <a:ext cx="11510213" cy="11892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2400" b="0" i="0" kern="1200">
                <a:solidFill>
                  <a:schemeClr val="tx1"/>
                </a:solidFill>
                <a:latin typeface="ATT Aleck Sans Medium" panose="020B0503020203020204" pitchFamily="34" charset="0"/>
                <a:ea typeface="+mj-ea"/>
                <a:cs typeface="ATT Aleck Sans Medium" panose="020B0503020203020204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b="1">
                <a:solidFill>
                  <a:schemeClr val="tx2"/>
                </a:solidFill>
                <a:latin typeface="ATT Aleck Sans"/>
              </a:rPr>
              <a:t>Project Statement:</a:t>
            </a:r>
            <a:endParaRPr lang="en-US"/>
          </a:p>
          <a:p>
            <a:r>
              <a:rPr lang="en-US" sz="2000" i="1">
                <a:solidFill>
                  <a:schemeClr val="accent3"/>
                </a:solidFill>
                <a:latin typeface="ATT Aleck Sans"/>
              </a:rPr>
              <a:t>How can we design an </a:t>
            </a:r>
            <a:r>
              <a:rPr lang="en-US" sz="2000" b="1" i="1">
                <a:solidFill>
                  <a:schemeClr val="accent3"/>
                </a:solidFill>
                <a:latin typeface="ATT Aleck Sans"/>
              </a:rPr>
              <a:t>Activity and Lineage Page</a:t>
            </a:r>
            <a:r>
              <a:rPr lang="en-US" sz="2000" i="1">
                <a:solidFill>
                  <a:schemeClr val="accent3"/>
                </a:solidFill>
                <a:latin typeface="ATT Aleck Sans"/>
              </a:rPr>
              <a:t> for the Atlantis Feature Store to provide users with a comprehensive view of feature set manipulation and historical information?</a:t>
            </a:r>
            <a:endParaRPr lang="en-US" sz="2000" b="1" i="1">
              <a:solidFill>
                <a:schemeClr val="accent3"/>
              </a:solidFill>
              <a:latin typeface="ATT Aleck Sans"/>
            </a:endParaRPr>
          </a:p>
        </p:txBody>
      </p:sp>
    </p:spTree>
    <p:extLst>
      <p:ext uri="{BB962C8B-B14F-4D97-AF65-F5344CB8AC3E}">
        <p14:creationId xmlns:p14="http://schemas.microsoft.com/office/powerpoint/2010/main" val="25139638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>
            <a:extLst>
              <a:ext uri="{FF2B5EF4-FFF2-40B4-BE49-F238E27FC236}">
                <a16:creationId xmlns:a16="http://schemas.microsoft.com/office/drawing/2014/main" id="{C0804AF3-5A52-AA4E-9120-4160228EE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32" y="3136178"/>
            <a:ext cx="1310016" cy="628138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200">
                <a:latin typeface="+mn-lt"/>
              </a:rPr>
              <a:t>Week 1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D4C48EAD-DD8D-5C44-B962-E2AA0A17C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797" y="3136178"/>
            <a:ext cx="1310016" cy="628138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200">
                <a:latin typeface="+mn-lt"/>
              </a:rPr>
              <a:t>Week 2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32488CB2-464A-4441-B748-4DDE3CF9B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862" y="3136178"/>
            <a:ext cx="1310016" cy="628138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200">
                <a:latin typeface="+mn-lt"/>
              </a:rPr>
              <a:t>Week 3</a:t>
            </a: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87EE8DFF-A7EC-E94B-85E9-61373E3B7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927" y="3136178"/>
            <a:ext cx="1310016" cy="628138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200">
                <a:solidFill>
                  <a:schemeClr val="bg1"/>
                </a:solidFill>
                <a:latin typeface="+mn-lt"/>
              </a:rPr>
              <a:t>Week 4</a:t>
            </a: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EDD7703E-DD80-6145-A818-A645C9F5A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992" y="3136178"/>
            <a:ext cx="1310016" cy="628138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200">
                <a:solidFill>
                  <a:schemeClr val="bg1"/>
                </a:solidFill>
                <a:latin typeface="+mn-lt"/>
              </a:rPr>
              <a:t>Week 5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835F4362-86A1-E644-AB9F-C7D6959FE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057" y="3136178"/>
            <a:ext cx="1310016" cy="628138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200">
                <a:solidFill>
                  <a:schemeClr val="bg1"/>
                </a:solidFill>
                <a:latin typeface="+mn-lt"/>
              </a:rPr>
              <a:t>Week  6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8C8D2FE5-8B38-3F4B-B021-0B0282B48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122" y="3136178"/>
            <a:ext cx="1310016" cy="628138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200">
                <a:latin typeface="+mn-lt"/>
              </a:rPr>
              <a:t>Week  7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60CF4EE8-BEE6-6E41-87B2-36836EED4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6185" y="3136178"/>
            <a:ext cx="1310016" cy="628138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200">
                <a:latin typeface="+mn-lt"/>
              </a:rPr>
              <a:t>Week 8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EDAF8CCA-BFA2-9340-9502-3CF1E68CF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756" y="2227660"/>
            <a:ext cx="1652184" cy="741503"/>
          </a:xfrm>
          <a:prstGeom prst="rect">
            <a:avLst/>
          </a:prstGeom>
          <a:noFill/>
          <a:ln>
            <a:noFill/>
          </a:ln>
        </p:spPr>
        <p:txBody>
          <a:bodyPr lIns="91440" tIns="73152" rIns="73152" bIns="34529" anchor="t">
            <a:noAutofit/>
          </a:bodyPr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b="1">
                <a:latin typeface="+mn-lt"/>
                <a:ea typeface="ATT Aleck Sans"/>
                <a:sym typeface="ATT Aleck Sans"/>
              </a:rPr>
              <a:t>1. Ideation</a:t>
            </a:r>
            <a:endParaRPr lang="en-US" altLang="en-US" sz="1200" b="1">
              <a:latin typeface="+mn-lt"/>
              <a:ea typeface="ATT Aleck Sans" charset="-128"/>
            </a:endParaRPr>
          </a:p>
          <a:p>
            <a:pPr>
              <a:spcBef>
                <a:spcPct val="20000"/>
              </a:spcBef>
            </a:pPr>
            <a:r>
              <a:rPr lang="en-US" altLang="en-US" sz="1200">
                <a:ea typeface="ATT Aleck Sans"/>
              </a:rPr>
              <a:t>Brainstorming product design ideas</a:t>
            </a:r>
            <a:endParaRPr lang="en-US" altLang="en-US" sz="1200"/>
          </a:p>
        </p:txBody>
      </p:sp>
      <p:sp>
        <p:nvSpPr>
          <p:cNvPr id="29" name="Line 1">
            <a:extLst>
              <a:ext uri="{FF2B5EF4-FFF2-40B4-BE49-F238E27FC236}">
                <a16:creationId xmlns:a16="http://schemas.microsoft.com/office/drawing/2014/main" id="{BFA62427-E32F-2E46-B66E-C511AB03D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4934" y="2961136"/>
            <a:ext cx="1526282" cy="1"/>
          </a:xfrm>
          <a:prstGeom prst="line">
            <a:avLst/>
          </a:prstGeom>
          <a:noFill/>
          <a:ln w="6350">
            <a:solidFill>
              <a:srgbClr val="9595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2"/>
              </a:solidFill>
            </a:endParaRPr>
          </a:p>
        </p:txBody>
      </p:sp>
      <p:sp>
        <p:nvSpPr>
          <p:cNvPr id="46" name="Line 2">
            <a:extLst>
              <a:ext uri="{FF2B5EF4-FFF2-40B4-BE49-F238E27FC236}">
                <a16:creationId xmlns:a16="http://schemas.microsoft.com/office/drawing/2014/main" id="{5D34A392-5C03-B948-9DC5-CFFCE5A4D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1870439" y="2961138"/>
            <a:ext cx="0" cy="253001"/>
          </a:xfrm>
          <a:prstGeom prst="line">
            <a:avLst/>
          </a:prstGeom>
          <a:noFill/>
          <a:ln w="6350">
            <a:solidFill>
              <a:srgbClr val="959595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2"/>
              </a:solidFill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2109003C-1D44-4D44-8641-380A309F0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9816" y="3956154"/>
            <a:ext cx="1660261" cy="744827"/>
          </a:xfrm>
          <a:prstGeom prst="rect">
            <a:avLst/>
          </a:prstGeom>
          <a:noFill/>
          <a:ln>
            <a:noFill/>
          </a:ln>
        </p:spPr>
        <p:txBody>
          <a:bodyPr lIns="91440" tIns="73152" rIns="73152" bIns="34529" anchor="t">
            <a:noAutofit/>
          </a:bodyPr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b="1">
                <a:latin typeface="+mn-lt"/>
                <a:ea typeface="ATT Aleck Sans"/>
                <a:sym typeface="ATT Aleck Sans"/>
              </a:rPr>
              <a:t>2. Prototyping</a:t>
            </a:r>
            <a:endParaRPr lang="en-US" altLang="en-US" sz="1200" b="1">
              <a:latin typeface="+mn-lt"/>
              <a:ea typeface="ATT Aleck Sans" charset="-128"/>
            </a:endParaRPr>
          </a:p>
          <a:p>
            <a:pPr>
              <a:spcBef>
                <a:spcPct val="20000"/>
              </a:spcBef>
            </a:pPr>
            <a:r>
              <a:rPr lang="en-US" altLang="en-US" sz="1200">
                <a:latin typeface="+mn-lt"/>
                <a:ea typeface="ATT Aleck Sans"/>
              </a:rPr>
              <a:t>Designed high-level prototypes in Figma</a:t>
            </a:r>
            <a:endParaRPr lang="en-US"/>
          </a:p>
        </p:txBody>
      </p:sp>
      <p:sp>
        <p:nvSpPr>
          <p:cNvPr id="47" name="Line 4">
            <a:extLst>
              <a:ext uri="{FF2B5EF4-FFF2-40B4-BE49-F238E27FC236}">
                <a16:creationId xmlns:a16="http://schemas.microsoft.com/office/drawing/2014/main" id="{78CE6C88-7494-7F4F-B79A-4A951E38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9190" y="3704941"/>
            <a:ext cx="0" cy="250819"/>
          </a:xfrm>
          <a:prstGeom prst="line">
            <a:avLst/>
          </a:prstGeom>
          <a:noFill/>
          <a:ln w="6350">
            <a:solidFill>
              <a:srgbClr val="959595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2"/>
              </a:solidFill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EDD7EBCB-259B-CD4A-85EC-8E60B8DE8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2262" y="2256122"/>
            <a:ext cx="2112905" cy="685156"/>
          </a:xfrm>
          <a:prstGeom prst="rect">
            <a:avLst/>
          </a:prstGeom>
          <a:noFill/>
          <a:ln>
            <a:noFill/>
          </a:ln>
        </p:spPr>
        <p:txBody>
          <a:bodyPr lIns="91440" tIns="73152" rIns="73152" bIns="34529" anchor="t">
            <a:noAutofit/>
          </a:bodyPr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b="1">
                <a:latin typeface="+mn-lt"/>
                <a:ea typeface="ATT Aleck Sans"/>
              </a:rPr>
              <a:t>3. UI Development</a:t>
            </a:r>
          </a:p>
          <a:p>
            <a:pPr>
              <a:spcBef>
                <a:spcPct val="20000"/>
              </a:spcBef>
            </a:pPr>
            <a:r>
              <a:rPr lang="en-US" sz="1200">
                <a:latin typeface="+mn-lt"/>
                <a:ea typeface="ATT Aleck Sans"/>
                <a:sym typeface="ATT Aleck Sans"/>
              </a:rPr>
              <a:t>Started developing product using Angular framework</a:t>
            </a:r>
            <a:endParaRPr lang="en-US"/>
          </a:p>
        </p:txBody>
      </p:sp>
      <p:sp>
        <p:nvSpPr>
          <p:cNvPr id="33" name="Line 5">
            <a:extLst>
              <a:ext uri="{FF2B5EF4-FFF2-40B4-BE49-F238E27FC236}">
                <a16:creationId xmlns:a16="http://schemas.microsoft.com/office/drawing/2014/main" id="{E0CC5160-82FA-E14C-8F14-060334432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4600937" y="2942552"/>
            <a:ext cx="1860818" cy="0"/>
          </a:xfrm>
          <a:prstGeom prst="line">
            <a:avLst/>
          </a:prstGeom>
          <a:noFill/>
          <a:ln w="6350">
            <a:solidFill>
              <a:srgbClr val="9595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2"/>
              </a:solidFill>
            </a:endParaRPr>
          </a:p>
        </p:txBody>
      </p:sp>
      <p:sp>
        <p:nvSpPr>
          <p:cNvPr id="48" name="Line 6">
            <a:extLst>
              <a:ext uri="{FF2B5EF4-FFF2-40B4-BE49-F238E27FC236}">
                <a16:creationId xmlns:a16="http://schemas.microsoft.com/office/drawing/2014/main" id="{C0985D54-F0E2-C24D-B193-8D7F7697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6240412" y="2942552"/>
            <a:ext cx="0" cy="253001"/>
          </a:xfrm>
          <a:prstGeom prst="line">
            <a:avLst/>
          </a:prstGeom>
          <a:noFill/>
          <a:ln w="6350">
            <a:solidFill>
              <a:srgbClr val="959595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2"/>
              </a:solidFill>
            </a:endParaRPr>
          </a:p>
        </p:txBody>
      </p:sp>
      <p:sp>
        <p:nvSpPr>
          <p:cNvPr id="37" name="Line 7">
            <a:extLst>
              <a:ext uri="{FF2B5EF4-FFF2-40B4-BE49-F238E27FC236}">
                <a16:creationId xmlns:a16="http://schemas.microsoft.com/office/drawing/2014/main" id="{C2290C6E-249A-5A4D-99B0-5CAB0292F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7477377" y="3924978"/>
            <a:ext cx="1860818" cy="0"/>
          </a:xfrm>
          <a:prstGeom prst="line">
            <a:avLst/>
          </a:prstGeom>
          <a:noFill/>
          <a:ln w="6350">
            <a:solidFill>
              <a:srgbClr val="9595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2"/>
              </a:solidFill>
            </a:endParaRP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A08DB90F-EB85-8740-9874-E19768B22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6130" y="2098573"/>
            <a:ext cx="2187856" cy="805472"/>
          </a:xfrm>
          <a:prstGeom prst="rect">
            <a:avLst/>
          </a:prstGeom>
          <a:noFill/>
          <a:ln>
            <a:noFill/>
          </a:ln>
        </p:spPr>
        <p:txBody>
          <a:bodyPr lIns="91440" tIns="73152" rIns="73152" bIns="34529" anchor="t">
            <a:noAutofit/>
          </a:bodyPr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b="1">
                <a:latin typeface="ATT Aleck Sans"/>
                <a:ea typeface="ATT Aleck Sans"/>
                <a:sym typeface="ATT Aleck Sans"/>
              </a:rPr>
              <a:t>5. Deployment and Testing</a:t>
            </a:r>
            <a:endParaRPr lang="en-US" altLang="en-US" sz="1200" b="1">
              <a:latin typeface="+mn-lt"/>
              <a:ea typeface="ATT Aleck Sans" charset="-128"/>
            </a:endParaRPr>
          </a:p>
          <a:p>
            <a:pPr>
              <a:spcBef>
                <a:spcPct val="20000"/>
              </a:spcBef>
            </a:pPr>
            <a:r>
              <a:rPr lang="en-US" altLang="en-US" sz="1200">
                <a:latin typeface="+mn-lt"/>
                <a:ea typeface="ATT Aleck Sans"/>
                <a:sym typeface="ATT Aleck Sans"/>
              </a:rPr>
              <a:t>Product deployed to stage environment. Updated with feedback</a:t>
            </a:r>
            <a:endParaRPr lang="en-US" altLang="en-US" sz="1200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772F0A6F-DE93-F440-ABE2-2E645058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8764396" y="2960455"/>
            <a:ext cx="1860818" cy="0"/>
          </a:xfrm>
          <a:prstGeom prst="line">
            <a:avLst/>
          </a:prstGeom>
          <a:noFill/>
          <a:ln w="6350">
            <a:solidFill>
              <a:srgbClr val="9595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49" name="Line 10">
            <a:extLst>
              <a:ext uri="{FF2B5EF4-FFF2-40B4-BE49-F238E27FC236}">
                <a16:creationId xmlns:a16="http://schemas.microsoft.com/office/drawing/2014/main" id="{50919C33-9DC0-A042-B7F9-75DAEDDF5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10408125" y="2960455"/>
            <a:ext cx="0" cy="253001"/>
          </a:xfrm>
          <a:prstGeom prst="line">
            <a:avLst/>
          </a:prstGeom>
          <a:noFill/>
          <a:ln w="6350">
            <a:solidFill>
              <a:srgbClr val="959595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0C92C923-42F1-A657-DE72-8E1BA8B17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251" y="3136175"/>
            <a:ext cx="1310016" cy="628138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200">
                <a:latin typeface="+mn-lt"/>
              </a:rPr>
              <a:t>Week 9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E8E9BE6-2C89-EA43-AC80-94435DA2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0" y="283464"/>
            <a:ext cx="5536543" cy="413124"/>
          </a:xfrm>
        </p:spPr>
        <p:txBody>
          <a:bodyPr/>
          <a:lstStyle/>
          <a:p>
            <a:r>
              <a:rPr lang="en-US"/>
              <a:t>Project Timeline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980A9CC-5574-104F-894C-FD8CCE1F7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66383-4BB6-764F-930A-5A9123B8BECA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8C9ADE2-92DD-A44C-9E11-7EDC8CF9090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19874B4-11D5-23C8-652F-DD006F46B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1034" y="3936666"/>
            <a:ext cx="1994797" cy="1005021"/>
          </a:xfrm>
          <a:prstGeom prst="rect">
            <a:avLst/>
          </a:prstGeom>
          <a:noFill/>
          <a:ln>
            <a:noFill/>
          </a:ln>
        </p:spPr>
        <p:txBody>
          <a:bodyPr lIns="91440" tIns="73152" rIns="73152" bIns="34529" anchor="t">
            <a:noAutofit/>
          </a:bodyPr>
          <a:lstStyle>
            <a:lvl1pPr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TT Aleck Sans" charset="0"/>
                <a:ea typeface="ATT Aleck Sans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b="1">
                <a:latin typeface="+mn-lt"/>
                <a:ea typeface="ATT Aleck Sans"/>
                <a:sym typeface="ATT Aleck Sans"/>
              </a:rPr>
              <a:t>4. API Integration</a:t>
            </a:r>
            <a:endParaRPr lang="en-US" altLang="en-US" sz="1200" b="1">
              <a:latin typeface="+mn-lt"/>
              <a:ea typeface="ATT Aleck Sans" charset="-128"/>
            </a:endParaRPr>
          </a:p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altLang="en-US" sz="1200">
                <a:latin typeface="ATT Aleck Sans"/>
                <a:ea typeface="ATT Aleck Sans"/>
              </a:rPr>
              <a:t>Called APIs and integrated responses to display in UI</a:t>
            </a:r>
            <a:endParaRPr lang="en-US" altLang="en-US" sz="1200">
              <a:latin typeface="ATT Aleck Sans"/>
              <a:ea typeface="ATT Aleck Sans" charset="-128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651D70EC-5F82-110D-7284-7785C3DB0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66187" y="3676162"/>
            <a:ext cx="0" cy="250819"/>
          </a:xfrm>
          <a:prstGeom prst="line">
            <a:avLst/>
          </a:prstGeom>
          <a:noFill/>
          <a:ln w="6350">
            <a:solidFill>
              <a:srgbClr val="959595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0B76539-D89A-5F5B-8075-C9B21FDE0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3617" y="3954465"/>
            <a:ext cx="638472" cy="638472"/>
          </a:xfrm>
          <a:prstGeom prst="rect">
            <a:avLst/>
          </a:prstGeom>
        </p:spPr>
      </p:pic>
      <p:pic>
        <p:nvPicPr>
          <p:cNvPr id="11" name="Picture 11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89C56D34-C0CA-9521-B430-5F41F2E42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9" y="3934521"/>
            <a:ext cx="726689" cy="735982"/>
          </a:xfrm>
          <a:prstGeom prst="rect">
            <a:avLst/>
          </a:prstGeom>
        </p:spPr>
      </p:pic>
      <p:pic>
        <p:nvPicPr>
          <p:cNvPr id="12" name="Picture 12" descr="A red hexagon with a white letter&#10;&#10;Description automatically generated">
            <a:extLst>
              <a:ext uri="{FF2B5EF4-FFF2-40B4-BE49-F238E27FC236}">
                <a16:creationId xmlns:a16="http://schemas.microsoft.com/office/drawing/2014/main" id="{60DDE369-E534-28D7-C37D-D3684C944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815" y="2280424"/>
            <a:ext cx="624470" cy="624469"/>
          </a:xfrm>
          <a:prstGeom prst="rect">
            <a:avLst/>
          </a:prstGeom>
        </p:spPr>
      </p:pic>
      <p:pic>
        <p:nvPicPr>
          <p:cNvPr id="14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AB77961-EF14-DC36-025A-F52F68CD1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773" y="2283675"/>
            <a:ext cx="580794" cy="590085"/>
          </a:xfrm>
          <a:prstGeom prst="rect">
            <a:avLst/>
          </a:prstGeom>
        </p:spPr>
      </p:pic>
      <p:pic>
        <p:nvPicPr>
          <p:cNvPr id="15" name="Picture 1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9CC3B5E-C0DC-E72C-8D55-6F4EF0749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79" y="2243253"/>
            <a:ext cx="717396" cy="708103"/>
          </a:xfrm>
          <a:prstGeom prst="rect">
            <a:avLst/>
          </a:prstGeom>
        </p:spPr>
      </p:pic>
      <p:sp>
        <p:nvSpPr>
          <p:cNvPr id="16" name="Line 7">
            <a:extLst>
              <a:ext uri="{FF2B5EF4-FFF2-40B4-BE49-F238E27FC236}">
                <a16:creationId xmlns:a16="http://schemas.microsoft.com/office/drawing/2014/main" id="{261B272A-11FA-5F4C-B709-904032DC1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694" y="3971440"/>
            <a:ext cx="1470526" cy="1"/>
          </a:xfrm>
          <a:prstGeom prst="line">
            <a:avLst/>
          </a:prstGeom>
          <a:noFill/>
          <a:ln w="6350">
            <a:solidFill>
              <a:srgbClr val="9595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0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6E454-8AC8-D4ED-8F8C-2D44AB128C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E8CA-67EA-BC9B-9640-8413C9C8E6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62B43-348A-5D93-0506-CE55459F4973}"/>
              </a:ext>
            </a:extLst>
          </p:cNvPr>
          <p:cNvSpPr txBox="1"/>
          <p:nvPr/>
        </p:nvSpPr>
        <p:spPr>
          <a:xfrm>
            <a:off x="621610" y="192196"/>
            <a:ext cx="37859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  <a:buClr>
                <a:srgbClr val="000000"/>
              </a:buClr>
            </a:pPr>
            <a:r>
              <a:rPr lang="en-US" sz="2400">
                <a:solidFill>
                  <a:srgbClr val="FFFFFF"/>
                </a:solidFill>
                <a:latin typeface="ATT Aleck Sans Medium"/>
                <a:cs typeface="ATT Aleck Sans" panose="020B0503020203020204" pitchFamily="34" charset="0"/>
              </a:rPr>
              <a:t>Activity and Lineage Page</a:t>
            </a:r>
            <a:endParaRPr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/>
              <a:cs typeface="ATT Aleck Sans" panose="020B05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99511-5815-371C-EFC2-59872863B568}"/>
              </a:ext>
            </a:extLst>
          </p:cNvPr>
          <p:cNvSpPr txBox="1"/>
          <p:nvPr/>
        </p:nvSpPr>
        <p:spPr>
          <a:xfrm>
            <a:off x="1248845" y="3662318"/>
            <a:ext cx="37157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</a:pPr>
            <a:r>
              <a:rPr lang="en-US" sz="1600" dirty="0">
                <a:solidFill>
                  <a:srgbClr val="FFFFFF"/>
                </a:solidFill>
                <a:latin typeface="ATT Aleck Sans Medium"/>
              </a:rPr>
              <a:t>Custom Filter for Derived Feature Sets</a:t>
            </a:r>
            <a:endParaRPr lang="en-US" sz="1600" dirty="0">
              <a:solidFill>
                <a:srgbClr val="FFFFFF"/>
              </a:solidFill>
              <a:latin typeface="ATT Aleck Sans"/>
            </a:endParaRPr>
          </a:p>
        </p:txBody>
      </p:sp>
      <p:pic>
        <p:nvPicPr>
          <p:cNvPr id="17" name="Picture 12" descr="A logo in a circle&#10;&#10;Description automatically generated">
            <a:extLst>
              <a:ext uri="{FF2B5EF4-FFF2-40B4-BE49-F238E27FC236}">
                <a16:creationId xmlns:a16="http://schemas.microsoft.com/office/drawing/2014/main" id="{36DBCD33-39C7-8B9F-38E3-8E0FB5C2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910" y="95317"/>
            <a:ext cx="568714" cy="5780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34CDE1-3535-E09F-AA00-353EEE579B23}"/>
              </a:ext>
            </a:extLst>
          </p:cNvPr>
          <p:cNvSpPr txBox="1"/>
          <p:nvPr/>
        </p:nvSpPr>
        <p:spPr>
          <a:xfrm>
            <a:off x="8130740" y="264298"/>
            <a:ext cx="3186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457200">
              <a:spcAft>
                <a:spcPts val="800"/>
              </a:spcAft>
            </a:pPr>
            <a:r>
              <a:rPr lang="en-US" sz="1600">
                <a:solidFill>
                  <a:srgbClr val="FFFFFF"/>
                </a:solidFill>
                <a:latin typeface="ATT Aleck Sans Medium"/>
              </a:rPr>
              <a:t>Figma High Fidelity Prototypes</a:t>
            </a:r>
            <a:endParaRPr lang="en-US"/>
          </a:p>
        </p:txBody>
      </p:sp>
      <p:pic>
        <p:nvPicPr>
          <p:cNvPr id="12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31423B5-F963-6BF6-28B0-58B4BB52C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57" y="3998826"/>
            <a:ext cx="4952999" cy="2376432"/>
          </a:xfrm>
          <a:prstGeom prst="rect">
            <a:avLst/>
          </a:prstGeom>
        </p:spPr>
      </p:pic>
      <p:pic>
        <p:nvPicPr>
          <p:cNvPr id="14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67530AC-5759-A06B-94D2-B0194158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5" y="665117"/>
            <a:ext cx="4767943" cy="2817223"/>
          </a:xfrm>
          <a:prstGeom prst="rect">
            <a:avLst/>
          </a:prstGeom>
        </p:spPr>
      </p:pic>
      <p:pic>
        <p:nvPicPr>
          <p:cNvPr id="16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9CD2753A-BA7D-D393-CAED-C387B7577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427" y="668194"/>
            <a:ext cx="4659087" cy="2811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E6C3EA-C924-7614-7BF2-AF585F1B7E04}"/>
              </a:ext>
            </a:extLst>
          </p:cNvPr>
          <p:cNvSpPr txBox="1"/>
          <p:nvPr/>
        </p:nvSpPr>
        <p:spPr>
          <a:xfrm>
            <a:off x="6550189" y="3677500"/>
            <a:ext cx="37157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</a:pPr>
            <a:r>
              <a:rPr lang="en-US" sz="1600">
                <a:solidFill>
                  <a:srgbClr val="FFFFFF"/>
                </a:solidFill>
                <a:latin typeface="ATT Aleck Sans Medium"/>
              </a:rPr>
              <a:t>Atlantis Feature Store Support Page</a:t>
            </a:r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24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ADB0978-22AC-8F13-4DD1-7725480BEB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6" t="-187" r="3415" b="-498"/>
          <a:stretch/>
        </p:blipFill>
        <p:spPr>
          <a:xfrm>
            <a:off x="6544801" y="4003217"/>
            <a:ext cx="4001006" cy="23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3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6E454-8AC8-D4ED-8F8C-2D44AB128C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109C-F841-A249-A33C-708B7DCDEF14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E8CA-67EA-BC9B-9640-8413C9C8E6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Sai Neelanjana Intern Expo Presentation / August 9, 2023 / © 2023 AT&amp;T Intellectual Property - AT&amp;T Proprietary (Internal Use Only)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62B43-348A-5D93-0506-CE55459F4973}"/>
              </a:ext>
            </a:extLst>
          </p:cNvPr>
          <p:cNvSpPr txBox="1"/>
          <p:nvPr/>
        </p:nvSpPr>
        <p:spPr>
          <a:xfrm>
            <a:off x="343095" y="347251"/>
            <a:ext cx="87043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  <a:buClr>
                <a:srgbClr val="000000"/>
              </a:buClr>
            </a:pPr>
            <a:r>
              <a:rPr lang="en-US" sz="2400" dirty="0">
                <a:solidFill>
                  <a:srgbClr val="FFFFFF"/>
                </a:solidFill>
                <a:latin typeface="ATT Aleck Sans Medium"/>
                <a:cs typeface="ATT Aleck Sans" panose="020B0503020203020204" pitchFamily="34" charset="0"/>
              </a:rPr>
              <a:t>Activity and Lineage Page – Deployed in Dev Environment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T Aleck Sans Medium"/>
              <a:cs typeface="ATT Aleck Sans" panose="020B05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34CDE1-3535-E09F-AA00-353EEE579B23}"/>
              </a:ext>
            </a:extLst>
          </p:cNvPr>
          <p:cNvSpPr txBox="1"/>
          <p:nvPr/>
        </p:nvSpPr>
        <p:spPr>
          <a:xfrm>
            <a:off x="7717083" y="5801758"/>
            <a:ext cx="318606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457200">
              <a:spcAft>
                <a:spcPts val="800"/>
              </a:spcAft>
            </a:pPr>
            <a:r>
              <a:rPr lang="en-US" sz="1600">
                <a:solidFill>
                  <a:srgbClr val="FFFFFF"/>
                </a:solidFill>
                <a:latin typeface="ATT Aleck Sans Medium"/>
              </a:rPr>
              <a:t>UI Front-End Development in Angular/HTML/CSS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5D4C2-5714-E57D-60E5-A5B7CE359281}"/>
              </a:ext>
            </a:extLst>
          </p:cNvPr>
          <p:cNvSpPr txBox="1"/>
          <p:nvPr/>
        </p:nvSpPr>
        <p:spPr>
          <a:xfrm>
            <a:off x="347546" y="5923156"/>
            <a:ext cx="347679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800"/>
              </a:spcAft>
            </a:pPr>
            <a:r>
              <a:rPr lang="en-US" sz="1600" b="1" dirty="0">
                <a:solidFill>
                  <a:schemeClr val="accent2"/>
                </a:solidFill>
                <a:latin typeface="ATT Alec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Atlantis Feature Store Test FS Link</a:t>
            </a:r>
            <a:endParaRPr lang="en-US" sz="1600" b="1" dirty="0">
              <a:solidFill>
                <a:schemeClr val="accent2"/>
              </a:solidFill>
              <a:latin typeface="ATT Aleck Sans"/>
            </a:endParaRPr>
          </a:p>
        </p:txBody>
      </p:sp>
      <p:pic>
        <p:nvPicPr>
          <p:cNvPr id="10" name="Picture 11" descr="A red hexagon with a white letter&#10;&#10;Description automatically generated">
            <a:extLst>
              <a:ext uri="{FF2B5EF4-FFF2-40B4-BE49-F238E27FC236}">
                <a16:creationId xmlns:a16="http://schemas.microsoft.com/office/drawing/2014/main" id="{3D409B95-3CD8-EC9C-33C6-C5711CCD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717" y="5755888"/>
            <a:ext cx="503664" cy="522249"/>
          </a:xfrm>
          <a:prstGeom prst="rect">
            <a:avLst/>
          </a:prstGeom>
        </p:spPr>
      </p:pic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E00E63E-AF5C-5AC0-26DF-CB3BDE711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343" y="1112596"/>
            <a:ext cx="9209314" cy="438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C556CB6-B8A6-C84A-997A-0CC595BC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646" y="3405805"/>
            <a:ext cx="2273228" cy="86266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 sz="2000" b="1">
                <a:latin typeface="ATT Aleck Sans Medium"/>
              </a:rPr>
              <a:t>TDP</a:t>
            </a:r>
            <a:r>
              <a:rPr lang="en-US" sz="1800" b="1">
                <a:latin typeface="ATT Aleck Sans Medium"/>
              </a:rPr>
              <a:t> </a:t>
            </a:r>
            <a:r>
              <a:rPr lang="en-US" sz="1800">
                <a:latin typeface="ATT Aleck Sans Medium"/>
              </a:rPr>
              <a:t>Accomplishments and Involvement</a:t>
            </a:r>
            <a:endParaRPr lang="en-US" sz="1800"/>
          </a:p>
        </p:txBody>
      </p:sp>
      <p:pic>
        <p:nvPicPr>
          <p:cNvPr id="1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7BAE2375-7A4E-BE4D-9BC3-1B2F3A7F5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7" r="66062"/>
          <a:stretch/>
        </p:blipFill>
        <p:spPr>
          <a:xfrm>
            <a:off x="5426927" y="1928231"/>
            <a:ext cx="1340197" cy="1346548"/>
          </a:xfrm>
          <a:prstGeom prst="rect">
            <a:avLst/>
          </a:prstGeom>
        </p:spPr>
      </p:pic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A64A39A-3612-B63E-3876-62064B961CC8}"/>
              </a:ext>
            </a:extLst>
          </p:cNvPr>
          <p:cNvSpPr txBox="1">
            <a:spLocks/>
          </p:cNvSpPr>
          <p:nvPr/>
        </p:nvSpPr>
        <p:spPr>
          <a:xfrm>
            <a:off x="8196910" y="1823357"/>
            <a:ext cx="3394283" cy="4345148"/>
          </a:xfrm>
          <a:prstGeom prst="rect">
            <a:avLst/>
          </a:prstGeom>
        </p:spPr>
        <p:txBody>
          <a:bodyPr vert="horz" lIns="0" tIns="0" rIns="0" bIns="0" spcCol="493776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ATT Aleck Sans"/>
              </a:rPr>
              <a:t>TDP Events</a:t>
            </a:r>
          </a:p>
          <a:p>
            <a:pPr marL="0" lvl="1" indent="0">
              <a:spcAft>
                <a:spcPts val="1200"/>
              </a:spcAft>
              <a:buNone/>
            </a:pPr>
            <a:r>
              <a:rPr lang="en-US">
                <a:latin typeface="ATT Aleck Sans"/>
              </a:rPr>
              <a:t>Enjoyed learning more about the </a:t>
            </a:r>
            <a:r>
              <a:rPr lang="en-US" b="1">
                <a:latin typeface="ATT Aleck Sans"/>
              </a:rPr>
              <a:t>TDP program</a:t>
            </a:r>
            <a:r>
              <a:rPr lang="en-US">
                <a:latin typeface="ATT Aleck Sans"/>
              </a:rPr>
              <a:t> and </a:t>
            </a:r>
            <a:r>
              <a:rPr lang="en-US" b="1">
                <a:latin typeface="ATT Aleck Sans"/>
              </a:rPr>
              <a:t>AT&amp;T culture</a:t>
            </a:r>
            <a:r>
              <a:rPr lang="en-US">
                <a:latin typeface="ATT Aleck Sans"/>
              </a:rPr>
              <a:t> from other employees and TDP full timers at following events</a:t>
            </a:r>
          </a:p>
          <a:p>
            <a:pPr lvl="1"/>
            <a:r>
              <a:rPr lang="en-US" err="1">
                <a:latin typeface="ATT Aleck Sans"/>
              </a:rPr>
              <a:t>Girlstart</a:t>
            </a:r>
            <a:r>
              <a:rPr lang="en-US">
                <a:latin typeface="ATT Aleck Sans"/>
              </a:rPr>
              <a:t> fundraiser</a:t>
            </a:r>
            <a:endParaRPr lang="en-US">
              <a:latin typeface="ATT Aleck Sans" panose="020B0503020203020204" pitchFamily="34" charset="0"/>
            </a:endParaRPr>
          </a:p>
          <a:p>
            <a:pPr lvl="1"/>
            <a:r>
              <a:rPr lang="en-US">
                <a:latin typeface="ATT Aleck Sans"/>
              </a:rPr>
              <a:t>Pop Culture Trivia</a:t>
            </a:r>
          </a:p>
          <a:p>
            <a:pPr lvl="1"/>
            <a:r>
              <a:rPr lang="en-US">
                <a:latin typeface="ATT Aleck Sans"/>
              </a:rPr>
              <a:t>Power Hour with Angela Baskerville</a:t>
            </a:r>
          </a:p>
          <a:p>
            <a:pPr lvl="1">
              <a:buFont typeface="ATT Aleck Sans" panose="020B0604020202020204" pitchFamily="34" charset="0"/>
              <a:buChar char="•"/>
            </a:pPr>
            <a:r>
              <a:rPr lang="en-US">
                <a:latin typeface="ATT Aleck Sans"/>
              </a:rPr>
              <a:t>Town Hall with John Stankey</a:t>
            </a:r>
          </a:p>
          <a:p>
            <a:pPr lvl="1">
              <a:buFont typeface="ATT Aleck Sans" panose="020B0604020202020204" pitchFamily="34" charset="0"/>
              <a:buChar char="•"/>
            </a:pPr>
            <a:r>
              <a:rPr lang="en-US">
                <a:latin typeface="ATT Aleck Sans"/>
              </a:rPr>
              <a:t>All Hands Meeting</a:t>
            </a:r>
          </a:p>
          <a:p>
            <a:pPr lvl="1">
              <a:buFont typeface="ATT Aleck Sans" panose="020B0604020202020204" pitchFamily="34" charset="0"/>
              <a:buChar char="•"/>
            </a:pPr>
            <a:r>
              <a:rPr lang="en-US">
                <a:latin typeface="ATT Aleck Sans"/>
              </a:rPr>
              <a:t>Feel Good Friday</a:t>
            </a:r>
          </a:p>
          <a:p>
            <a:pPr lvl="1"/>
            <a:r>
              <a:rPr lang="en-US" err="1">
                <a:latin typeface="ATT Aleck Sans"/>
              </a:rPr>
              <a:t>Bowlero</a:t>
            </a:r>
            <a:r>
              <a:rPr lang="en-US">
                <a:latin typeface="ATT Aleck Sans"/>
              </a:rPr>
              <a:t> Networking Event</a:t>
            </a:r>
            <a:endParaRPr lang="en-US"/>
          </a:p>
          <a:p>
            <a:pPr lvl="1">
              <a:buFont typeface="ATT Aleck Sans" panose="020B0604020202020204" pitchFamily="34" charset="0"/>
              <a:buChar char="•"/>
            </a:pPr>
            <a:r>
              <a:rPr lang="en-US">
                <a:latin typeface="ATT Aleck Sans"/>
              </a:rPr>
              <a:t>Converged Experience Tour</a:t>
            </a:r>
          </a:p>
          <a:p>
            <a:pPr lvl="1"/>
            <a:r>
              <a:rPr lang="en-US">
                <a:latin typeface="ATT Aleck Sans"/>
              </a:rPr>
              <a:t>SOCO Olympics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CF997B15-0D24-94EB-8097-B37BE197783F}"/>
              </a:ext>
            </a:extLst>
          </p:cNvPr>
          <p:cNvSpPr txBox="1">
            <a:spLocks/>
          </p:cNvSpPr>
          <p:nvPr/>
        </p:nvSpPr>
        <p:spPr>
          <a:xfrm>
            <a:off x="475264" y="5019799"/>
            <a:ext cx="3719525" cy="1148467"/>
          </a:xfrm>
          <a:prstGeom prst="rect">
            <a:avLst/>
          </a:prstGeom>
        </p:spPr>
        <p:txBody>
          <a:bodyPr vert="horz" lIns="0" tIns="0" rIns="0" bIns="0" spcCol="493776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ATT Aleck Sans"/>
              </a:rPr>
              <a:t>RTO Volunteer</a:t>
            </a:r>
          </a:p>
          <a:p>
            <a:pPr marL="0" lvl="1" indent="0">
              <a:buNone/>
            </a:pPr>
            <a:r>
              <a:rPr lang="en-US">
                <a:latin typeface="ATT Aleck Sans"/>
              </a:rPr>
              <a:t>Handed out cards with workplace resources and greeted new hires and employees returning to office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22CF7D93-AFD0-BEAB-A428-9359F8CA81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5264" y="3547753"/>
            <a:ext cx="3275067" cy="1204014"/>
          </a:xfrm>
        </p:spPr>
        <p:txBody>
          <a:bodyPr vert="horz" lIns="0" tIns="0" rIns="0" bIns="0" spcCol="493776" rtlCol="0" anchor="t">
            <a:noAutofit/>
          </a:bodyPr>
          <a:lstStyle/>
          <a:p>
            <a:r>
              <a:rPr lang="en-US" b="1">
                <a:latin typeface="ATT Aleck Sans"/>
              </a:rPr>
              <a:t>PLE</a:t>
            </a:r>
          </a:p>
          <a:p>
            <a:pPr marL="0" lvl="1" indent="0">
              <a:buNone/>
            </a:pPr>
            <a:r>
              <a:rPr lang="en-US">
                <a:latin typeface="ATT Aleck Sans"/>
              </a:rPr>
              <a:t>Taking courses to study for the AZ-900 exam in order to earn the </a:t>
            </a:r>
            <a:r>
              <a:rPr lang="en-US" b="1">
                <a:latin typeface="ATT Aleck Sans"/>
              </a:rPr>
              <a:t>Microsoft Azure Fundamentals certification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B24E939-E1C4-A5FA-AACF-C630D718FB5D}"/>
              </a:ext>
            </a:extLst>
          </p:cNvPr>
          <p:cNvSpPr txBox="1">
            <a:spLocks/>
          </p:cNvSpPr>
          <p:nvPr/>
        </p:nvSpPr>
        <p:spPr>
          <a:xfrm>
            <a:off x="8196924" y="403436"/>
            <a:ext cx="3265776" cy="999575"/>
          </a:xfrm>
          <a:prstGeom prst="rect">
            <a:avLst/>
          </a:prstGeom>
        </p:spPr>
        <p:txBody>
          <a:bodyPr vert="horz" lIns="0" tIns="0" rIns="0" bIns="0" spcCol="493776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1000"/>
              <a:buFont typeface="ATT Aleck Sans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‒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 typeface="ATT Aleck San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60000"/>
              <a:buFont typeface="ATT Aleck Sans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◦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371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▫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TT Aleck Sans" panose="020F0502020204030204" pitchFamily="34" charset="0"/>
              <a:buChar char="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ATT Aleck Sans"/>
              </a:rPr>
              <a:t>Workshops</a:t>
            </a:r>
          </a:p>
          <a:p>
            <a:pPr marL="0" lvl="1" indent="0">
              <a:buNone/>
            </a:pPr>
            <a:r>
              <a:rPr lang="en-US">
                <a:latin typeface="ATT Aleck Sans"/>
              </a:rPr>
              <a:t>Agile, Data Visualization, Software Engineering, Design Thinking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C1-2F55-4221-E6AE-28849798D36E}"/>
              </a:ext>
            </a:extLst>
          </p:cNvPr>
          <p:cNvGrpSpPr/>
          <p:nvPr/>
        </p:nvGrpSpPr>
        <p:grpSpPr>
          <a:xfrm>
            <a:off x="475264" y="403266"/>
            <a:ext cx="4024254" cy="2885825"/>
            <a:chOff x="587956" y="-218106"/>
            <a:chExt cx="4024254" cy="2885825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B96EE2A1-2A27-BD26-FE2C-BF6DEFA0EE2A}"/>
                </a:ext>
              </a:extLst>
            </p:cNvPr>
            <p:cNvSpPr txBox="1">
              <a:spLocks/>
            </p:cNvSpPr>
            <p:nvPr/>
          </p:nvSpPr>
          <p:spPr>
            <a:xfrm>
              <a:off x="595319" y="583116"/>
              <a:ext cx="4016891" cy="2084603"/>
            </a:xfrm>
            <a:prstGeom prst="rect">
              <a:avLst/>
            </a:prstGeom>
          </p:spPr>
          <p:txBody>
            <a:bodyPr vert="horz" lIns="0" tIns="0" rIns="0" bIns="0" spcCol="493776" rtlCol="0" anchor="t">
              <a:noAutofit/>
            </a:bodyPr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tx1"/>
                </a:buClr>
                <a:buFontTx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ATT Aleck Sans" panose="020B0503020203020204" pitchFamily="34" charset="0"/>
                </a:defRPr>
              </a:lvl1pPr>
              <a:lvl2pPr marL="285750" indent="-285750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Pct val="101000"/>
                <a:buFont typeface="ATT Aleck Sans" panose="020B0604020202020204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ATT Aleck Sans" panose="020B0503020203020204" pitchFamily="34" charset="0"/>
                </a:defRPr>
              </a:lvl2pPr>
              <a:lvl3pPr marL="457200" indent="-228600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Font typeface="ATT Aleck Sans" panose="020F0502020204030204" pitchFamily="34" charset="0"/>
                <a:buChar char="‒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ATT Aleck Sans" panose="020B0503020203020204" pitchFamily="34" charset="0"/>
                </a:defRPr>
              </a:lvl3pPr>
              <a:lvl4pPr marL="742950" indent="-285750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Pct val="75000"/>
                <a:buFont typeface="ATT Aleck San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TT Aleck Sans" panose="020B0503020203020204" pitchFamily="34" charset="0"/>
                </a:defRPr>
              </a:lvl4pPr>
              <a:lvl5pPr marL="914400" indent="-228600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Pct val="60000"/>
                <a:buFont typeface="ATT Aleck Sans" panose="02070309020205020404" pitchFamily="49" charset="0"/>
                <a:buChar char="o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TT Aleck Sans" panose="020B0503020203020204" pitchFamily="34" charset="0"/>
                </a:defRPr>
              </a:lvl5pPr>
              <a:lvl6pPr marL="1143000" indent="-228600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Font typeface="ATT Aleck Sans" panose="020F0502020204030204" pitchFamily="34" charset="0"/>
                <a:buChar char="◦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ATT Aleck Sans" panose="020B0503020203020204" pitchFamily="34" charset="0"/>
                </a:defRPr>
              </a:lvl6pPr>
              <a:lvl7pPr marL="1371600" indent="-228600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Font typeface="ATT Aleck Sans" panose="020F050202020403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TT Aleck Sans" panose="020B0503020203020204" pitchFamily="34" charset="0"/>
                </a:defRPr>
              </a:lvl7pPr>
              <a:lvl8pPr marL="1600200" indent="-228600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Font typeface="ATT Aleck Sans" panose="020F0502020204030204" pitchFamily="34" charset="0"/>
                <a:buChar char="▫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indent="-228600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Font typeface="ATT Aleck Sans" panose="020F0502020204030204" pitchFamily="34" charset="0"/>
                <a:buChar char="†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>
                  <a:latin typeface="ATT Aleck Sans"/>
                </a:rPr>
                <a:t>Intern Innovation Challenge</a:t>
              </a:r>
            </a:p>
            <a:p>
              <a:pPr marL="0" lvl="1" indent="0">
                <a:buNone/>
              </a:pPr>
              <a:r>
                <a:rPr lang="en-US">
                  <a:latin typeface="ATT Aleck Sans"/>
                </a:rPr>
                <a:t>Worked on team S.T.A.R.S to design solution using AI to optimize emergency dispatch process</a:t>
              </a:r>
            </a:p>
            <a:p>
              <a:pPr marL="0" lvl="1" indent="0">
                <a:buNone/>
              </a:pPr>
              <a:r>
                <a:rPr lang="en-US">
                  <a:latin typeface="ATT Aleck Sans"/>
                </a:rPr>
                <a:t>Took on the role of </a:t>
              </a:r>
              <a:r>
                <a:rPr lang="en-US" b="1">
                  <a:latin typeface="ATT Aleck Sans"/>
                </a:rPr>
                <a:t>Scrum Master </a:t>
              </a:r>
              <a:endParaRPr lang="en-US">
                <a:latin typeface="ATT Aleck Sans" panose="020B0503020203020204" pitchFamily="34" charset="0"/>
              </a:endParaRPr>
            </a:p>
            <a:p>
              <a:pPr marL="0" lvl="1" indent="0">
                <a:buNone/>
              </a:pPr>
              <a:r>
                <a:rPr lang="en-US">
                  <a:latin typeface="ATT Aleck Sans"/>
                </a:rPr>
                <a:t>Scheduled meetings, designed prototypes in Figma, and researched current solutions in place</a:t>
              </a:r>
              <a:endParaRPr lang="en-US">
                <a:latin typeface="ATT Aleck Sans" panose="020B0503020203020204" pitchFamily="34" charset="0"/>
              </a:endParaRPr>
            </a:p>
          </p:txBody>
        </p:sp>
        <p:pic>
          <p:nvPicPr>
            <p:cNvPr id="8" name="Picture 8" descr="A logo for a medical dispatcher&#10;&#10;Description automatically generated">
              <a:extLst>
                <a:ext uri="{FF2B5EF4-FFF2-40B4-BE49-F238E27FC236}">
                  <a16:creationId xmlns:a16="http://schemas.microsoft.com/office/drawing/2014/main" id="{6E21836C-D678-8D7E-4FA4-52ACCEEB6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38" t="28194" r="4982" b="27313"/>
            <a:stretch/>
          </p:blipFill>
          <p:spPr>
            <a:xfrm>
              <a:off x="587956" y="-218106"/>
              <a:ext cx="1776251" cy="711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6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6E454-8AC8-D4ED-8F8C-2D44AB128C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40565" y="6492240"/>
            <a:ext cx="722839" cy="19202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E4E3109C-F841-A249-A33C-708B7DCDEF14}" type="slidenum">
              <a:rPr lang="en-US" dirty="0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E8CA-67EA-BC9B-9640-8413C9C8E6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063405" y="6492240"/>
            <a:ext cx="5323108" cy="19202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" kern="1200">
                <a:latin typeface="+mn-lt"/>
                <a:ea typeface="+mn-ea"/>
                <a:cs typeface="+mn-cs"/>
              </a:rPr>
              <a:t>Sai Neelanjana Intern Expo Presentation / August 9, 2023 / © 2023 AT&amp;T Intellectual Property - AT&amp;T Proprietary (Internal Use Only) 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A63135-5B7C-F99F-0062-5191D54FA06A}"/>
              </a:ext>
            </a:extLst>
          </p:cNvPr>
          <p:cNvGrpSpPr/>
          <p:nvPr/>
        </p:nvGrpSpPr>
        <p:grpSpPr>
          <a:xfrm>
            <a:off x="435429" y="826325"/>
            <a:ext cx="11330086" cy="5213247"/>
            <a:chOff x="434731" y="1015999"/>
            <a:chExt cx="11330086" cy="52132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6B7184-FB34-76DC-F2D7-779D44188C47}"/>
                </a:ext>
              </a:extLst>
            </p:cNvPr>
            <p:cNvSpPr txBox="1"/>
            <p:nvPr/>
          </p:nvSpPr>
          <p:spPr>
            <a:xfrm>
              <a:off x="434731" y="2393461"/>
              <a:ext cx="3495163" cy="3785162"/>
            </a:xfrm>
            <a:prstGeom prst="rect">
              <a:avLst/>
            </a:prstGeom>
          </p:spPr>
          <p:txBody>
            <a:bodyPr rot="0" spcFirstLastPara="0" vertOverflow="overflow" horzOverflow="overflow" vert="horz" lIns="0" tIns="0" rIns="0" bIns="0" numCol="1" spcCol="493776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457200">
                <a:spcAft>
                  <a:spcPts val="800"/>
                </a:spcAft>
                <a:buClr>
                  <a:srgbClr val="000000"/>
                </a:buClr>
              </a:pPr>
              <a:r>
                <a:rPr lang="en-US" sz="2400">
                  <a:solidFill>
                    <a:srgbClr val="FFFFFF"/>
                  </a:solidFill>
                  <a:latin typeface="ATT Aleck Sans"/>
                </a:rPr>
                <a:t>​</a:t>
              </a:r>
              <a:r>
                <a:rPr lang="en-US" sz="2400" b="1">
                  <a:solidFill>
                    <a:srgbClr val="FFFFFF"/>
                  </a:solidFill>
                  <a:latin typeface="ATT Aleck Sans"/>
                </a:rPr>
                <a:t>Project Conclusion</a:t>
              </a:r>
              <a:endParaRPr lang="en-US"/>
            </a:p>
            <a:p>
              <a:pPr marL="342900" indent="-342900" defTabSz="457200">
                <a:spcAft>
                  <a:spcPts val="800"/>
                </a:spcAft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ATT Aleck Sans"/>
                </a:rPr>
                <a:t>Effectively collaborated with Business Partner team to design, develop, and deploy new activity and lineage pages</a:t>
              </a:r>
            </a:p>
            <a:p>
              <a:pPr marL="342900" indent="-342900" defTabSz="457200">
                <a:spcAft>
                  <a:spcPts val="800"/>
                </a:spcAft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ATT Aleck Sans"/>
                </a:rPr>
                <a:t>Designed prototypes for two side projects</a:t>
              </a:r>
            </a:p>
            <a:p>
              <a:pPr marL="342900" indent="-342900" defTabSz="457200">
                <a:spcAft>
                  <a:spcPts val="800"/>
                </a:spcAft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ATT Aleck Sans"/>
                </a:rPr>
                <a:t>Made meaningful relationships with BP Team, AD, and fellow interns</a:t>
              </a:r>
            </a:p>
            <a:p>
              <a:pPr marL="342900" indent="-342900" defTabSz="457200">
                <a:spcAft>
                  <a:spcPts val="800"/>
                </a:spcAft>
                <a:buFont typeface="Arial"/>
                <a:buChar char="•"/>
              </a:pPr>
              <a:endParaRPr lang="en-US" sz="2000">
                <a:solidFill>
                  <a:srgbClr val="FFFFFF"/>
                </a:solidFill>
                <a:latin typeface="ATT Aleck Sans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5934AEA-07EE-BE1E-36AC-DC02B78B5484}"/>
                </a:ext>
              </a:extLst>
            </p:cNvPr>
            <p:cNvGrpSpPr/>
            <p:nvPr/>
          </p:nvGrpSpPr>
          <p:grpSpPr>
            <a:xfrm>
              <a:off x="8289192" y="1015999"/>
              <a:ext cx="3475625" cy="4609048"/>
              <a:chOff x="8289192" y="1015999"/>
              <a:chExt cx="3475625" cy="460904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5E971C-206F-928E-0925-2A12DA8255C6}"/>
                  </a:ext>
                </a:extLst>
              </p:cNvPr>
              <p:cNvSpPr txBox="1"/>
              <p:nvPr/>
            </p:nvSpPr>
            <p:spPr>
              <a:xfrm>
                <a:off x="8289192" y="2393461"/>
                <a:ext cx="3475625" cy="3231586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lIns="0" tIns="0" rIns="0" bIns="0" numCol="1" spcCol="493776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>
                  <a:spcAft>
                    <a:spcPts val="800"/>
                  </a:spcAft>
                  <a:buClr>
                    <a:srgbClr val="000000"/>
                  </a:buClr>
                </a:pPr>
                <a:r>
                  <a:rPr lang="en-US" sz="2400" b="1" i="0">
                    <a:solidFill>
                      <a:srgbClr val="FFFFFF"/>
                    </a:solidFill>
                    <a:latin typeface="ATT Aleck Sans"/>
                  </a:rPr>
                  <a:t>Major Takeaways​</a:t>
                </a:r>
                <a:endParaRPr lang="en-US">
                  <a:solidFill>
                    <a:srgbClr val="000000"/>
                  </a:solidFill>
                  <a:latin typeface="ATT Aleck Sans" panose="020B0503020203020204" pitchFamily="34" charset="0"/>
                </a:endParaRPr>
              </a:p>
              <a:p>
                <a:pPr marL="342900" indent="-342900" defTabSz="457200">
                  <a:spcAft>
                    <a:spcPts val="800"/>
                  </a:spcAft>
                  <a:buFont typeface="Arial"/>
                  <a:buChar char="•"/>
                </a:pPr>
                <a:r>
                  <a:rPr lang="en-US" sz="2000" b="0" i="0">
                    <a:solidFill>
                      <a:srgbClr val="FFFFFF"/>
                    </a:solidFill>
                    <a:latin typeface="ATT Aleck Sans"/>
                  </a:rPr>
                  <a:t>Figma and UI design</a:t>
                </a:r>
                <a:endParaRPr lang="en-US">
                  <a:solidFill>
                    <a:srgbClr val="000000"/>
                  </a:solidFill>
                  <a:latin typeface="ATT Aleck Sans"/>
                </a:endParaRPr>
              </a:p>
              <a:p>
                <a:pPr marL="342900" indent="-342900" defTabSz="457200">
                  <a:spcAft>
                    <a:spcPts val="800"/>
                  </a:spcAft>
                  <a:buFont typeface="Arial"/>
                  <a:buChar char="•"/>
                </a:pPr>
                <a:r>
                  <a:rPr lang="en-US" sz="2000" b="0" i="0">
                    <a:solidFill>
                      <a:srgbClr val="FFFFFF"/>
                    </a:solidFill>
                    <a:latin typeface="ATT Aleck Sans"/>
                  </a:rPr>
                  <a:t>Angular and HTML/CSS​</a:t>
                </a:r>
                <a:endParaRPr lang="en-US" b="0" i="0">
                  <a:solidFill>
                    <a:srgbClr val="000000"/>
                  </a:solidFill>
                  <a:latin typeface="ATT Aleck Sans"/>
                </a:endParaRPr>
              </a:p>
              <a:p>
                <a:pPr marL="342900" indent="-342900" defTabSz="457200">
                  <a:spcAft>
                    <a:spcPts val="800"/>
                  </a:spcAft>
                  <a:buFont typeface="Arial"/>
                  <a:buChar char="•"/>
                </a:pPr>
                <a:r>
                  <a:rPr lang="en-US" sz="2000" b="0" i="0">
                    <a:solidFill>
                      <a:srgbClr val="FFFFFF"/>
                    </a:solidFill>
                    <a:latin typeface="ATT Aleck Sans"/>
                  </a:rPr>
                  <a:t>API Integration and Front-End Development​</a:t>
                </a:r>
                <a:endParaRPr lang="en-US" b="0" i="0">
                  <a:solidFill>
                    <a:srgbClr val="000000"/>
                  </a:solidFill>
                  <a:latin typeface="ATT Aleck Sans"/>
                </a:endParaRPr>
              </a:p>
              <a:p>
                <a:pPr marL="342900" indent="-342900" defTabSz="457200">
                  <a:spcAft>
                    <a:spcPts val="800"/>
                  </a:spcAft>
                  <a:buFont typeface="Arial"/>
                  <a:buChar char="•"/>
                </a:pPr>
                <a:r>
                  <a:rPr lang="en-US" sz="2000" b="0" i="0">
                    <a:solidFill>
                      <a:srgbClr val="FFFFFF"/>
                    </a:solidFill>
                    <a:latin typeface="ATT Aleck Sans"/>
                  </a:rPr>
                  <a:t>Agile Scrum Methodology​</a:t>
                </a:r>
                <a:endParaRPr lang="en-US" b="0" i="0">
                  <a:solidFill>
                    <a:srgbClr val="000000"/>
                  </a:solidFill>
                  <a:latin typeface="ATT Aleck Sans"/>
                </a:endParaRPr>
              </a:p>
              <a:p>
                <a:pPr marL="342900" indent="-342900" defTabSz="457200">
                  <a:spcAft>
                    <a:spcPts val="800"/>
                  </a:spcAft>
                  <a:buFont typeface="Arial"/>
                  <a:buChar char="•"/>
                </a:pPr>
                <a:r>
                  <a:rPr lang="en-US" sz="2000" b="0" i="0">
                    <a:solidFill>
                      <a:srgbClr val="FFFFFF"/>
                    </a:solidFill>
                    <a:latin typeface="ATT Aleck Sans"/>
                  </a:rPr>
                  <a:t>Effective communication and networking</a:t>
                </a:r>
                <a:endParaRPr lang="en-US" b="0" i="0">
                  <a:solidFill>
                    <a:srgbClr val="000000"/>
                  </a:solidFill>
                  <a:latin typeface="ATT Aleck Sans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B7DE93A9-D4A8-E259-5AA4-29A05257B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505461" y="1015999"/>
                <a:ext cx="1047261" cy="1047261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53680A-E3FD-D622-1564-166F6C4EE96F}"/>
                </a:ext>
              </a:extLst>
            </p:cNvPr>
            <p:cNvSpPr txBox="1"/>
            <p:nvPr/>
          </p:nvSpPr>
          <p:spPr>
            <a:xfrm>
              <a:off x="4366846" y="2393461"/>
              <a:ext cx="3663650" cy="3835785"/>
            </a:xfrm>
            <a:prstGeom prst="rect">
              <a:avLst/>
            </a:prstGeom>
          </p:spPr>
          <p:txBody>
            <a:bodyPr rot="0" spcFirstLastPara="0" vertOverflow="overflow" horzOverflow="overflow" vert="horz" lIns="0" tIns="0" rIns="0" bIns="0" numCol="1" spcCol="493776" rtlCol="0" fromWordArt="0" anchor="t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defTabSz="457200">
                <a:spcAft>
                  <a:spcPts val="800"/>
                </a:spcAft>
                <a:buClr>
                  <a:srgbClr val="000000"/>
                </a:buClr>
              </a:pPr>
              <a:r>
                <a:rPr lang="en-US" sz="2400">
                  <a:solidFill>
                    <a:srgbClr val="FFFFFF"/>
                  </a:solidFill>
                  <a:latin typeface="ATT Aleck Sans"/>
                </a:rPr>
                <a:t>​</a:t>
              </a:r>
              <a:r>
                <a:rPr lang="en-US" sz="2400" b="1">
                  <a:solidFill>
                    <a:srgbClr val="FFFFFF"/>
                  </a:solidFill>
                  <a:latin typeface="ATT Aleck Sans"/>
                </a:rPr>
                <a:t>Future Work​</a:t>
              </a:r>
              <a:endParaRPr lang="en-US"/>
            </a:p>
            <a:p>
              <a:pPr marL="342900" indent="-342900" defTabSz="457200">
                <a:spcAft>
                  <a:spcPts val="800"/>
                </a:spcAft>
                <a:buFont typeface="Arial,Sans-Serif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ATT Aleck Sans"/>
                </a:rPr>
                <a:t>Improve search capabilities on the activity page</a:t>
              </a:r>
            </a:p>
            <a:p>
              <a:pPr marL="342900" indent="-342900" defTabSz="457200">
                <a:spcAft>
                  <a:spcPts val="800"/>
                </a:spcAft>
                <a:buFont typeface="Arial,Sans-Serif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ATT Aleck Sans"/>
                </a:rPr>
                <a:t>Introduce third layer to lineage page </a:t>
              </a:r>
              <a:endParaRPr lang="en-US" sz="1900">
                <a:solidFill>
                  <a:srgbClr val="000000"/>
                </a:solidFill>
                <a:latin typeface="ATT Aleck Sans" panose="020B0503020203020204" pitchFamily="34" charset="0"/>
              </a:endParaRPr>
            </a:p>
            <a:p>
              <a:pPr marL="342900" indent="-342900" defTabSz="457200">
                <a:spcAft>
                  <a:spcPts val="800"/>
                </a:spcAft>
                <a:buFont typeface="Arial,Sans-Serif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ATT Aleck Sans"/>
                </a:rPr>
                <a:t>Develop Atlantis Support Page with possible Ask AT&amp;T integration</a:t>
              </a:r>
              <a:endParaRPr lang="en-US" sz="1900">
                <a:latin typeface="ATT Aleck Sans"/>
              </a:endParaRPr>
            </a:p>
            <a:p>
              <a:pPr marL="342900" indent="-342900" defTabSz="457200">
                <a:spcAft>
                  <a:spcPts val="800"/>
                </a:spcAft>
                <a:buFont typeface="Arial,Sans-Serif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ATT Aleck Sans"/>
                </a:rPr>
                <a:t>Continue developing skills in Data Analysis and Full-Stack Development </a:t>
              </a:r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FD79A3D-966D-01C2-6333-FF6BA428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6900" y="1015999"/>
              <a:ext cx="1037493" cy="1047262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BC5951E-736A-B606-D9C5-BAF86133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8703" y="1015999"/>
              <a:ext cx="962891" cy="962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10382"/>
      </p:ext>
    </p:extLst>
  </p:cSld>
  <p:clrMapOvr>
    <a:masterClrMapping/>
  </p:clrMapOvr>
</p:sld>
</file>

<file path=ppt/theme/theme1.xml><?xml version="1.0" encoding="utf-8"?>
<a:theme xmlns:a="http://schemas.openxmlformats.org/drawingml/2006/main" name="ATTInternal052019">
  <a:themeElements>
    <a:clrScheme name="ATT 2019 theme and supporting palette">
      <a:dk1>
        <a:srgbClr val="000000"/>
      </a:dk1>
      <a:lt1>
        <a:srgbClr val="FFFFFF"/>
      </a:lt1>
      <a:dk2>
        <a:srgbClr val="009FDB"/>
      </a:dk2>
      <a:lt2>
        <a:srgbClr val="E5E5E5"/>
      </a:lt2>
      <a:accent1>
        <a:srgbClr val="0057B8"/>
      </a:accent1>
      <a:accent2>
        <a:srgbClr val="49EEDC"/>
      </a:accent2>
      <a:accent3>
        <a:srgbClr val="AF28BB"/>
      </a:accent3>
      <a:accent4>
        <a:srgbClr val="FFB000"/>
      </a:accent4>
      <a:accent5>
        <a:srgbClr val="91DC00"/>
      </a:accent5>
      <a:accent6>
        <a:srgbClr val="FF585D"/>
      </a:accent6>
      <a:hlink>
        <a:srgbClr val="0057B8"/>
      </a:hlink>
      <a:folHlink>
        <a:srgbClr val="0057B8"/>
      </a:folHlink>
    </a:clrScheme>
    <a:fontScheme name="ATT 2018">
      <a:majorFont>
        <a:latin typeface="ATT Aleck Sans" panose="020B0503020203020204" pitchFamily="34" charset="0"/>
        <a:ea typeface=""/>
        <a:cs typeface=""/>
      </a:majorFont>
      <a:minorFont>
        <a:latin typeface="ATT Aleck Sans" panose="020B0503020203020204" pitchFamily="34" charset="0"/>
        <a:ea typeface=""/>
        <a:cs typeface=""/>
      </a:minorFont>
    </a:fontScheme>
    <a:fmtScheme name="ATT 2018">
      <a:fillStyleLst>
        <a:solidFill>
          <a:srgbClr val="009FDB"/>
        </a:solidFill>
        <a:solidFill>
          <a:srgbClr val="009FDB"/>
        </a:solidFill>
        <a:solidFill>
          <a:srgbClr val="009FDB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 w="12700">
          <a:solidFill>
            <a:schemeClr val="bg1"/>
          </a:solidFill>
        </a:ln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rm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>
            <a:schemeClr val="bg1"/>
          </a:buClr>
          <a:buSzTx/>
          <a:buFont typeface="ATT Aleck Sans" panose="020B0604020202020204" pitchFamily="34" charset="0"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+mn-lt"/>
            <a:ea typeface="+mn-ea"/>
            <a:cs typeface="ATT Aleck Sans" panose="020B0503020203020204" pitchFamily="34" charset="0"/>
          </a:defRPr>
        </a:defPPr>
      </a:lstStyle>
      <a:style>
        <a:lnRef idx="0">
          <a:schemeClr val="dk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dk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 anchor="t">
        <a:norm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>
            <a:srgbClr val="000000"/>
          </a:buClr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  <a:cs typeface="ATT Aleck Sans" panose="020B0503020203020204" pitchFamily="34" charset="0"/>
          </a:defRPr>
        </a:defPPr>
      </a:lstStyle>
    </a:txDef>
  </a:objectDefaults>
  <a:extraClrSchemeLst/>
  <a:custClrLst>
    <a:custClr name="Gray 5">
      <a:srgbClr val="E5E5E5"/>
    </a:custClr>
    <a:custClr name="Gray 2">
      <a:srgbClr val="D2D2D2"/>
    </a:custClr>
    <a:custClr name="Gray 3">
      <a:srgbClr val="959595"/>
    </a:custClr>
    <a:custClr name="Gray 4">
      <a:srgbClr val="5A5A5A"/>
    </a:custClr>
  </a:custClrLst>
  <a:extLst>
    <a:ext uri="{05A4C25C-085E-4340-85A3-A5531E510DB2}">
      <thm15:themeFamily xmlns:thm15="http://schemas.microsoft.com/office/thememl/2012/main" name="Welcome to the AT&amp;T PowerPoint-Day-2023.pptx" id="{7216A436-CD37-4AB8-B7B1-93DB005EFA1F}" vid="{CFB3A627-00D6-42DA-A173-C9BB5B62CFC6}"/>
    </a:ext>
  </a:extLst>
</a:theme>
</file>

<file path=ppt/theme/theme2.xml><?xml version="1.0" encoding="utf-8"?>
<a:theme xmlns:a="http://schemas.openxmlformats.org/drawingml/2006/main" name="ATTInternal052019">
  <a:themeElements>
    <a:clrScheme name="ATT 2019 theme and supporting palette">
      <a:dk1>
        <a:srgbClr val="000000"/>
      </a:dk1>
      <a:lt1>
        <a:srgbClr val="FFFFFF"/>
      </a:lt1>
      <a:dk2>
        <a:srgbClr val="009FDB"/>
      </a:dk2>
      <a:lt2>
        <a:srgbClr val="E5E5E5"/>
      </a:lt2>
      <a:accent1>
        <a:srgbClr val="0057B8"/>
      </a:accent1>
      <a:accent2>
        <a:srgbClr val="49EEDC"/>
      </a:accent2>
      <a:accent3>
        <a:srgbClr val="AF28BB"/>
      </a:accent3>
      <a:accent4>
        <a:srgbClr val="FFB000"/>
      </a:accent4>
      <a:accent5>
        <a:srgbClr val="91DC00"/>
      </a:accent5>
      <a:accent6>
        <a:srgbClr val="FF585D"/>
      </a:accent6>
      <a:hlink>
        <a:srgbClr val="0057B8"/>
      </a:hlink>
      <a:folHlink>
        <a:srgbClr val="0057B8"/>
      </a:folHlink>
    </a:clrScheme>
    <a:fontScheme name="ATT 2018">
      <a:majorFont>
        <a:latin typeface="ATT Aleck Sans" panose="020B0503020203020204" pitchFamily="34" charset="0"/>
        <a:ea typeface=""/>
        <a:cs typeface=""/>
      </a:majorFont>
      <a:minorFont>
        <a:latin typeface="ATT Aleck Sans" panose="020B0503020203020204" pitchFamily="34" charset="0"/>
        <a:ea typeface=""/>
        <a:cs typeface=""/>
      </a:minorFont>
    </a:fontScheme>
    <a:fmtScheme name="ATT 2018">
      <a:fillStyleLst>
        <a:solidFill>
          <a:srgbClr val="009FDB"/>
        </a:solidFill>
        <a:solidFill>
          <a:srgbClr val="009FDB"/>
        </a:solidFill>
        <a:solidFill>
          <a:srgbClr val="009FDB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 w="12700">
          <a:solidFill>
            <a:schemeClr val="bg1"/>
          </a:solidFill>
        </a:ln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rm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>
            <a:schemeClr val="bg1"/>
          </a:buClr>
          <a:buSzTx/>
          <a:buFont typeface="ATT Aleck Sans" panose="020B0604020202020204" pitchFamily="34" charset="0"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+mn-lt"/>
            <a:ea typeface="+mn-ea"/>
            <a:cs typeface="ATT Aleck Sans" panose="020B0503020203020204" pitchFamily="34" charset="0"/>
          </a:defRPr>
        </a:defPPr>
      </a:lstStyle>
      <a:style>
        <a:lnRef idx="0">
          <a:schemeClr val="dk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dk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 anchor="t">
        <a:norm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>
            <a:srgbClr val="000000"/>
          </a:buClr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  <a:cs typeface="ATT Aleck Sans" panose="020B0503020203020204" pitchFamily="34" charset="0"/>
          </a:defRPr>
        </a:defPPr>
      </a:lstStyle>
    </a:txDef>
  </a:objectDefaults>
  <a:extraClrSchemeLst/>
  <a:custClrLst>
    <a:custClr name="Gray 5">
      <a:srgbClr val="E5E5E5"/>
    </a:custClr>
    <a:custClr name="Gray 2">
      <a:srgbClr val="D2D2D2"/>
    </a:custClr>
    <a:custClr name="Gray 3">
      <a:srgbClr val="959595"/>
    </a:custClr>
    <a:custClr name="Gray 4">
      <a:srgbClr val="5A5A5A"/>
    </a:custClr>
  </a:custClrLst>
  <a:extLst>
    <a:ext uri="{05A4C25C-085E-4340-85A3-A5531E510DB2}">
      <thm15:themeFamily xmlns:thm15="http://schemas.microsoft.com/office/thememl/2012/main" name="Presentation4" id="{A6AC4C66-AFEE-4710-91DE-8FCA659FEFA0}" vid="{A909D5E5-5DE0-4AD0-8A85-4642A0FC6400}"/>
    </a:ext>
  </a:extLst>
</a:theme>
</file>

<file path=ppt/theme/theme3.xml><?xml version="1.0" encoding="utf-8"?>
<a:theme xmlns:a="http://schemas.openxmlformats.org/drawingml/2006/main" name="ATTInternal052019">
  <a:themeElements>
    <a:clrScheme name="ATT 2019 theme and supporting palette">
      <a:dk1>
        <a:srgbClr val="000000"/>
      </a:dk1>
      <a:lt1>
        <a:srgbClr val="FFFFFF"/>
      </a:lt1>
      <a:dk2>
        <a:srgbClr val="009FDB"/>
      </a:dk2>
      <a:lt2>
        <a:srgbClr val="E5E5E5"/>
      </a:lt2>
      <a:accent1>
        <a:srgbClr val="0057B8"/>
      </a:accent1>
      <a:accent2>
        <a:srgbClr val="49EEDC"/>
      </a:accent2>
      <a:accent3>
        <a:srgbClr val="AF28BB"/>
      </a:accent3>
      <a:accent4>
        <a:srgbClr val="FFB000"/>
      </a:accent4>
      <a:accent5>
        <a:srgbClr val="91DC00"/>
      </a:accent5>
      <a:accent6>
        <a:srgbClr val="FF585D"/>
      </a:accent6>
      <a:hlink>
        <a:srgbClr val="0057B8"/>
      </a:hlink>
      <a:folHlink>
        <a:srgbClr val="0057B8"/>
      </a:folHlink>
    </a:clrScheme>
    <a:fontScheme name="ATT 2018">
      <a:majorFont>
        <a:latin typeface="ATT Aleck Sans" panose="020B0503020203020204" pitchFamily="34" charset="0"/>
        <a:ea typeface=""/>
        <a:cs typeface=""/>
      </a:majorFont>
      <a:minorFont>
        <a:latin typeface="ATT Aleck Sans" panose="020B0503020203020204" pitchFamily="34" charset="0"/>
        <a:ea typeface=""/>
        <a:cs typeface=""/>
      </a:minorFont>
    </a:fontScheme>
    <a:fmtScheme name="ATT 2018">
      <a:fillStyleLst>
        <a:solidFill>
          <a:srgbClr val="009FDB"/>
        </a:solidFill>
        <a:solidFill>
          <a:srgbClr val="009FDB"/>
        </a:solidFill>
        <a:solidFill>
          <a:srgbClr val="009FDB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 w="12700">
          <a:solidFill>
            <a:schemeClr val="bg1"/>
          </a:solidFill>
        </a:ln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rm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>
            <a:schemeClr val="bg1"/>
          </a:buClr>
          <a:buSzTx/>
          <a:buFont typeface="ATT Aleck Sans" panose="020B0604020202020204" pitchFamily="34" charset="0"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+mn-lt"/>
            <a:ea typeface="+mn-ea"/>
            <a:cs typeface="ATT Aleck Sans" panose="020B0503020203020204" pitchFamily="34" charset="0"/>
          </a:defRPr>
        </a:defPPr>
      </a:lstStyle>
      <a:style>
        <a:lnRef idx="0">
          <a:schemeClr val="dk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dk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 anchor="t">
        <a:norm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>
            <a:srgbClr val="000000"/>
          </a:buClr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  <a:cs typeface="ATT Aleck Sans" panose="020B0503020203020204" pitchFamily="34" charset="0"/>
          </a:defRPr>
        </a:defPPr>
      </a:lstStyle>
    </a:txDef>
  </a:objectDefaults>
  <a:extraClrSchemeLst/>
  <a:custClrLst>
    <a:custClr name="Gray 5">
      <a:srgbClr val="E5E5E5"/>
    </a:custClr>
    <a:custClr name="Gray 2">
      <a:srgbClr val="D2D2D2"/>
    </a:custClr>
    <a:custClr name="Gray 3">
      <a:srgbClr val="959595"/>
    </a:custClr>
    <a:custClr name="Gray 4">
      <a:srgbClr val="5A5A5A"/>
    </a:custClr>
  </a:custClrLst>
  <a:extLst>
    <a:ext uri="{05A4C25C-085E-4340-85A3-A5531E510DB2}">
      <thm15:themeFamily xmlns:thm15="http://schemas.microsoft.com/office/thememl/2012/main" name="Welcome to the AT&amp;T PowerPoint-Day-2023.pptx" id="{7216A436-CD37-4AB8-B7B1-93DB005EFA1F}" vid="{CFB3A627-00D6-42DA-A173-C9BB5B62CFC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72eeb5f-a45e-4a32-87e9-7d113604d70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084FA3FC50224681789095D47E85A8" ma:contentTypeVersion="10" ma:contentTypeDescription="Create a new document." ma:contentTypeScope="" ma:versionID="9552b8c41dce0e4b15f4967c75d64871">
  <xsd:schema xmlns:xsd="http://www.w3.org/2001/XMLSchema" xmlns:xs="http://www.w3.org/2001/XMLSchema" xmlns:p="http://schemas.microsoft.com/office/2006/metadata/properties" xmlns:ns3="a72eeb5f-a45e-4a32-87e9-7d113604d70a" xmlns:ns4="7a0d38f1-8a92-423a-8ed6-d41c3e06ca5d" targetNamespace="http://schemas.microsoft.com/office/2006/metadata/properties" ma:root="true" ma:fieldsID="42c94759926e8deda68f49f45e418f94" ns3:_="" ns4:_="">
    <xsd:import namespace="a72eeb5f-a45e-4a32-87e9-7d113604d70a"/>
    <xsd:import namespace="7a0d38f1-8a92-423a-8ed6-d41c3e06ca5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eeb5f-a45e-4a32-87e9-7d113604d70a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d38f1-8a92-423a-8ed6-d41c3e06ca5d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32F63-797E-46F1-B782-97686C4D0F8F}">
  <ds:schemaRefs>
    <ds:schemaRef ds:uri="7a0d38f1-8a92-423a-8ed6-d41c3e06ca5d"/>
    <ds:schemaRef ds:uri="a72eeb5f-a45e-4a32-87e9-7d113604d7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30E83C-2025-4EEC-8CF1-1D24D4E3A5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46E1F3-0935-4883-93C3-77E42B901E7D}">
  <ds:schemaRefs>
    <ds:schemaRef ds:uri="7a0d38f1-8a92-423a-8ed6-d41c3e06ca5d"/>
    <ds:schemaRef ds:uri="a72eeb5f-a45e-4a32-87e9-7d113604d7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2195</Words>
  <Application>Microsoft Office PowerPoint</Application>
  <PresentationFormat>Widescreen</PresentationFormat>
  <Paragraphs>357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Arial,Sans-Serif</vt:lpstr>
      <vt:lpstr>ATT Aleck Sans</vt:lpstr>
      <vt:lpstr>ATT Aleck Sans Black</vt:lpstr>
      <vt:lpstr>ATT Aleck Sans Medium</vt:lpstr>
      <vt:lpstr>Calibri</vt:lpstr>
      <vt:lpstr>Calibri,Sans-Serif</vt:lpstr>
      <vt:lpstr>ATTInternal052019</vt:lpstr>
      <vt:lpstr>ATTInternal052019</vt:lpstr>
      <vt:lpstr>ATTInternal052019</vt:lpstr>
      <vt:lpstr>Atlantis Feature Store  Activity and Lineage Page Development</vt:lpstr>
      <vt:lpstr>PowerPoint Presentation</vt:lpstr>
      <vt:lpstr>Introducing the Atlantis Team</vt:lpstr>
      <vt:lpstr>PowerPoint Presentation</vt:lpstr>
      <vt:lpstr>Project Timeline</vt:lpstr>
      <vt:lpstr>PowerPoint Presentation</vt:lpstr>
      <vt:lpstr>PowerPoint Presentation</vt:lpstr>
      <vt:lpstr>TDP Accomplishments and Involvement</vt:lpstr>
      <vt:lpstr>PowerPoint Presentation</vt:lpstr>
      <vt:lpstr>Special Thanks To...</vt:lpstr>
      <vt:lpstr>Appendix:</vt:lpstr>
      <vt:lpstr>PowerPoint Presentation</vt:lpstr>
      <vt:lpstr>PowerPoint Presentation</vt:lpstr>
      <vt:lpstr>Week 1 Overview</vt:lpstr>
      <vt:lpstr>Week 2 Overview</vt:lpstr>
      <vt:lpstr>Week 3 Overview</vt:lpstr>
      <vt:lpstr>Week 4 Overview</vt:lpstr>
      <vt:lpstr>Week 5 Overview</vt:lpstr>
      <vt:lpstr>Week 6 Overview</vt:lpstr>
      <vt:lpstr>Week 7 Overview</vt:lpstr>
      <vt:lpstr>Week 8 Overview</vt:lpstr>
      <vt:lpstr>PowerPoint Presentation</vt:lpstr>
    </vt:vector>
  </TitlesOfParts>
  <Company>ATT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AT&amp;T  Intern Expo  Template #1</dc:title>
  <dc:creator>VENATOR, GRACE K</dc:creator>
  <cp:lastModifiedBy>NEELANJANA, SAI</cp:lastModifiedBy>
  <cp:revision>87</cp:revision>
  <dcterms:created xsi:type="dcterms:W3CDTF">2023-05-15T15:28:26Z</dcterms:created>
  <dcterms:modified xsi:type="dcterms:W3CDTF">2023-08-07T21:09:49Z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0x010100D6084FA3FC50224681789095D47E85A8</vt:lpwstr>
  </property>
  <property fmtid="{D5CDD505-2E9C-101B-9397-08002B2CF9AE}" pid="3" name="MediaServiceImageTags">
    <vt:lpwstr/>
  </property>
</Properties>
</file>